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2" r:id="rId2"/>
    <p:sldId id="319" r:id="rId3"/>
    <p:sldId id="331" r:id="rId4"/>
    <p:sldId id="334" r:id="rId5"/>
    <p:sldId id="341" r:id="rId6"/>
    <p:sldId id="342" r:id="rId7"/>
    <p:sldId id="343" r:id="rId8"/>
    <p:sldId id="332" r:id="rId9"/>
    <p:sldId id="338" r:id="rId10"/>
    <p:sldId id="333" r:id="rId11"/>
    <p:sldId id="344" r:id="rId12"/>
    <p:sldId id="345" r:id="rId13"/>
    <p:sldId id="346" r:id="rId14"/>
    <p:sldId id="347" r:id="rId15"/>
    <p:sldId id="320" r:id="rId16"/>
    <p:sldId id="321" r:id="rId17"/>
    <p:sldId id="328" r:id="rId18"/>
    <p:sldId id="325" r:id="rId19"/>
    <p:sldId id="327" r:id="rId20"/>
    <p:sldId id="348" r:id="rId21"/>
    <p:sldId id="349" r:id="rId22"/>
    <p:sldId id="350" r:id="rId23"/>
    <p:sldId id="329" r:id="rId24"/>
    <p:sldId id="351" r:id="rId25"/>
    <p:sldId id="330" r:id="rId26"/>
    <p:sldId id="352" r:id="rId27"/>
    <p:sldId id="353" r:id="rId28"/>
    <p:sldId id="306" r:id="rId29"/>
    <p:sldId id="354" r:id="rId30"/>
    <p:sldId id="355" r:id="rId31"/>
    <p:sldId id="356" r:id="rId32"/>
    <p:sldId id="322" r:id="rId33"/>
    <p:sldId id="323" r:id="rId34"/>
    <p:sldId id="357" r:id="rId35"/>
    <p:sldId id="358" r:id="rId36"/>
    <p:sldId id="359" r:id="rId37"/>
    <p:sldId id="360" r:id="rId38"/>
    <p:sldId id="361" r:id="rId3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173A6C-1997-4B2F-80AA-3C2750F27019}" type="datetimeFigureOut">
              <a:rPr lang="sv-SE" smtClean="0"/>
              <a:t>2019-09-16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615F126-5E3F-4A38-93C3-E8C0E58E2532}" type="slidenum">
              <a:rPr lang="sv-SE" smtClean="0"/>
              <a:t>‹#›</a:t>
            </a:fld>
            <a:endParaRPr lang="sv-SE"/>
          </a:p>
        </p:txBody>
      </p:sp>
    </p:spTree>
    <p:extLst>
      <p:ext uri="{BB962C8B-B14F-4D97-AF65-F5344CB8AC3E}">
        <p14:creationId xmlns:p14="http://schemas.microsoft.com/office/powerpoint/2010/main" val="199324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66D3FF-42B4-4A66-A07E-500073700276}" type="datetimeFigureOut">
              <a:rPr lang="sv-SE" smtClean="0"/>
              <a:t>2019-09-16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B9877-5C7F-4249-B7A1-3AD3A0E03735}" type="slidenum">
              <a:rPr lang="sv-SE" smtClean="0"/>
              <a:t>‹#›</a:t>
            </a:fld>
            <a:endParaRPr lang="sv-SE"/>
          </a:p>
        </p:txBody>
      </p:sp>
    </p:spTree>
    <p:extLst>
      <p:ext uri="{BB962C8B-B14F-4D97-AF65-F5344CB8AC3E}">
        <p14:creationId xmlns:p14="http://schemas.microsoft.com/office/powerpoint/2010/main" val="8622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Presentera mig, varför är jag här?</a:t>
            </a:r>
            <a:endParaRPr lang="sv-SE" dirty="0"/>
          </a:p>
        </p:txBody>
      </p:sp>
      <p:sp>
        <p:nvSpPr>
          <p:cNvPr id="4" name="Platshållare för bildnummer 3"/>
          <p:cNvSpPr>
            <a:spLocks noGrp="1"/>
          </p:cNvSpPr>
          <p:nvPr>
            <p:ph type="sldNum" sz="quarter" idx="10"/>
          </p:nvPr>
        </p:nvSpPr>
        <p:spPr/>
        <p:txBody>
          <a:bodyPr/>
          <a:lstStyle/>
          <a:p>
            <a:fld id="{636B9877-5C7F-4249-B7A1-3AD3A0E03735}" type="slidenum">
              <a:rPr lang="sv-SE" smtClean="0"/>
              <a:t>1</a:t>
            </a:fld>
            <a:endParaRPr lang="sv-SE"/>
          </a:p>
        </p:txBody>
      </p:sp>
    </p:spTree>
    <p:extLst>
      <p:ext uri="{BB962C8B-B14F-4D97-AF65-F5344CB8AC3E}">
        <p14:creationId xmlns:p14="http://schemas.microsoft.com/office/powerpoint/2010/main" val="422482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Håkan och Linda har till och med dubbelkollat</a:t>
            </a:r>
            <a:r>
              <a:rPr lang="sv-SE" baseline="0" dirty="0" smtClean="0"/>
              <a:t> resultat från i år och tidigare år gällande alkoholkonsumtion</a:t>
            </a:r>
          </a:p>
          <a:p>
            <a:endParaRPr lang="sv-SE" dirty="0" smtClean="0"/>
          </a:p>
          <a:p>
            <a:r>
              <a:rPr lang="sv-SE" dirty="0" smtClean="0"/>
              <a:t>93 % har inte rökt</a:t>
            </a:r>
            <a:r>
              <a:rPr lang="sv-SE" baseline="0" dirty="0" smtClean="0"/>
              <a:t> bland året sjuor, förra årets sjuor 96% och året innan dess (de som är nior nu) 97%</a:t>
            </a:r>
            <a:endParaRPr lang="sv-SE" dirty="0"/>
          </a:p>
        </p:txBody>
      </p:sp>
      <p:sp>
        <p:nvSpPr>
          <p:cNvPr id="4" name="Platshållare för bildnummer 3"/>
          <p:cNvSpPr>
            <a:spLocks noGrp="1"/>
          </p:cNvSpPr>
          <p:nvPr>
            <p:ph type="sldNum" sz="quarter" idx="10"/>
          </p:nvPr>
        </p:nvSpPr>
        <p:spPr/>
        <p:txBody>
          <a:bodyPr/>
          <a:lstStyle/>
          <a:p>
            <a:fld id="{636B9877-5C7F-4249-B7A1-3AD3A0E03735}" type="slidenum">
              <a:rPr lang="sv-SE" smtClean="0"/>
              <a:t>2</a:t>
            </a:fld>
            <a:endParaRPr lang="sv-SE"/>
          </a:p>
        </p:txBody>
      </p:sp>
    </p:spTree>
    <p:extLst>
      <p:ext uri="{BB962C8B-B14F-4D97-AF65-F5344CB8AC3E}">
        <p14:creationId xmlns:p14="http://schemas.microsoft.com/office/powerpoint/2010/main" val="21968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 intensivkonsumtion menas: </a:t>
            </a:r>
            <a:br>
              <a:rPr lang="sv-SE" dirty="0" smtClean="0"/>
            </a:br>
            <a:r>
              <a:rPr lang="sv-SE" dirty="0" smtClean="0"/>
              <a:t>minst fyra stora burkar starköl/starkcider eller 25 cl sprit eller en hel flaska vin eller sex burkar folköl 1 gång i månaden eller oftare</a:t>
            </a:r>
          </a:p>
          <a:p>
            <a:endParaRPr lang="sv-SE" dirty="0"/>
          </a:p>
        </p:txBody>
      </p:sp>
      <p:sp>
        <p:nvSpPr>
          <p:cNvPr id="4" name="Platshållare för bildnummer 3"/>
          <p:cNvSpPr>
            <a:spLocks noGrp="1"/>
          </p:cNvSpPr>
          <p:nvPr>
            <p:ph type="sldNum" sz="quarter" idx="10"/>
          </p:nvPr>
        </p:nvSpPr>
        <p:spPr/>
        <p:txBody>
          <a:bodyPr/>
          <a:lstStyle/>
          <a:p>
            <a:fld id="{636B9877-5C7F-4249-B7A1-3AD3A0E03735}" type="slidenum">
              <a:rPr lang="sv-SE" smtClean="0"/>
              <a:t>16</a:t>
            </a:fld>
            <a:endParaRPr lang="sv-SE"/>
          </a:p>
        </p:txBody>
      </p:sp>
    </p:spTree>
    <p:extLst>
      <p:ext uri="{BB962C8B-B14F-4D97-AF65-F5344CB8AC3E}">
        <p14:creationId xmlns:p14="http://schemas.microsoft.com/office/powerpoint/2010/main" val="230019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Lägre staplar på – ingen tillåter att jag dricker alkohol </a:t>
            </a:r>
          </a:p>
          <a:p>
            <a:r>
              <a:rPr lang="sv-SE" dirty="0" smtClean="0"/>
              <a:t>Vad kan detta</a:t>
            </a:r>
            <a:r>
              <a:rPr lang="sv-SE" baseline="0" dirty="0" smtClean="0"/>
              <a:t> bero på? Är vi mer tillåtande när det gäller alkohol? Eller pratar vi inte om det på samma sätt som vi pratar om rökning och snus?</a:t>
            </a:r>
            <a:endParaRPr lang="sv-SE" dirty="0"/>
          </a:p>
        </p:txBody>
      </p:sp>
      <p:sp>
        <p:nvSpPr>
          <p:cNvPr id="4" name="Platshållare för bildnummer 3"/>
          <p:cNvSpPr>
            <a:spLocks noGrp="1"/>
          </p:cNvSpPr>
          <p:nvPr>
            <p:ph type="sldNum" sz="quarter" idx="10"/>
          </p:nvPr>
        </p:nvSpPr>
        <p:spPr/>
        <p:txBody>
          <a:bodyPr/>
          <a:lstStyle/>
          <a:p>
            <a:fld id="{636B9877-5C7F-4249-B7A1-3AD3A0E03735}" type="slidenum">
              <a:rPr lang="sv-SE" smtClean="0"/>
              <a:t>28</a:t>
            </a:fld>
            <a:endParaRPr lang="sv-SE"/>
          </a:p>
        </p:txBody>
      </p:sp>
    </p:spTree>
    <p:extLst>
      <p:ext uri="{BB962C8B-B14F-4D97-AF65-F5344CB8AC3E}">
        <p14:creationId xmlns:p14="http://schemas.microsoft.com/office/powerpoint/2010/main" val="419066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628775"/>
            <a:ext cx="9144000" cy="1664931"/>
          </a:xfrm>
        </p:spPr>
        <p:txBody>
          <a:bodyPr anchor="b"/>
          <a:lstStyle>
            <a:lvl1pPr algn="l">
              <a:defRPr sz="6000"/>
            </a:lvl1pPr>
          </a:lstStyle>
          <a:p>
            <a:r>
              <a:rPr lang="sv-SE" dirty="0" smtClean="0"/>
              <a:t>Ge Presentationen en titel</a:t>
            </a:r>
            <a:endParaRPr lang="sv-SE" dirty="0"/>
          </a:p>
        </p:txBody>
      </p:sp>
      <p:sp>
        <p:nvSpPr>
          <p:cNvPr id="3" name="Underrubrik 2"/>
          <p:cNvSpPr>
            <a:spLocks noGrp="1"/>
          </p:cNvSpPr>
          <p:nvPr>
            <p:ph type="subTitle" idx="1"/>
          </p:nvPr>
        </p:nvSpPr>
        <p:spPr>
          <a:xfrm>
            <a:off x="1524000" y="3415004"/>
            <a:ext cx="5744547" cy="18427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cxnSp>
        <p:nvCxnSpPr>
          <p:cNvPr id="8" name="Rak koppling 7"/>
          <p:cNvCxnSpPr/>
          <p:nvPr userDrawn="1"/>
        </p:nvCxnSpPr>
        <p:spPr>
          <a:xfrm>
            <a:off x="1524000" y="3293706"/>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Platshållare för text 10"/>
          <p:cNvSpPr>
            <a:spLocks noGrp="1"/>
          </p:cNvSpPr>
          <p:nvPr>
            <p:ph type="body" sz="quarter" idx="13" hasCustomPrompt="1"/>
          </p:nvPr>
        </p:nvSpPr>
        <p:spPr>
          <a:xfrm>
            <a:off x="1524000" y="1218406"/>
            <a:ext cx="1436511" cy="388938"/>
          </a:xfrm>
          <a:prstGeom prst="rect">
            <a:avLst/>
          </a:prstGeom>
        </p:spPr>
        <p:txBody>
          <a:bodyPr anchor="b">
            <a:noAutofit/>
          </a:bodyPr>
          <a:lstStyle>
            <a:lvl1pPr marL="0" indent="0" algn="l">
              <a:buNone/>
              <a:defRPr sz="1800" baseline="0"/>
            </a:lvl1pPr>
          </a:lstStyle>
          <a:p>
            <a:pPr lvl="0"/>
            <a:r>
              <a:rPr lang="sv-SE" dirty="0" smtClean="0"/>
              <a:t>Ange datum</a:t>
            </a:r>
            <a:endParaRPr lang="sv-SE" dirty="0"/>
          </a:p>
        </p:txBody>
      </p:sp>
    </p:spTree>
    <p:extLst>
      <p:ext uri="{BB962C8B-B14F-4D97-AF65-F5344CB8AC3E}">
        <p14:creationId xmlns:p14="http://schemas.microsoft.com/office/powerpoint/2010/main" val="2515689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underrubriker +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79425" y="365125"/>
            <a:ext cx="11233150" cy="1050343"/>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479426" y="1628775"/>
            <a:ext cx="5472112" cy="876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5" name="Platshållare för text 4"/>
          <p:cNvSpPr>
            <a:spLocks noGrp="1"/>
          </p:cNvSpPr>
          <p:nvPr>
            <p:ph type="body" sz="quarter" idx="3"/>
          </p:nvPr>
        </p:nvSpPr>
        <p:spPr>
          <a:xfrm>
            <a:off x="6240462" y="1628775"/>
            <a:ext cx="5472113" cy="876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9" name="Platshållare för bildnummer 8"/>
          <p:cNvSpPr>
            <a:spLocks noGrp="1"/>
          </p:cNvSpPr>
          <p:nvPr>
            <p:ph type="sldNum" sz="quarter" idx="12"/>
          </p:nvPr>
        </p:nvSpPr>
        <p:spPr/>
        <p:txBody>
          <a:bodyPr/>
          <a:lstStyle/>
          <a:p>
            <a:fld id="{76361FF4-2943-4072-B8A5-8D117340A2E4}" type="slidenum">
              <a:rPr lang="sv-SE" smtClean="0"/>
              <a:t>‹#›</a:t>
            </a:fld>
            <a:endParaRPr lang="sv-SE"/>
          </a:p>
        </p:txBody>
      </p:sp>
      <p:sp>
        <p:nvSpPr>
          <p:cNvPr id="10" name="Platshållare för innehåll 2"/>
          <p:cNvSpPr>
            <a:spLocks noGrp="1"/>
          </p:cNvSpPr>
          <p:nvPr>
            <p:ph idx="13" hasCustomPrompt="1"/>
          </p:nvPr>
        </p:nvSpPr>
        <p:spPr>
          <a:xfrm>
            <a:off x="479426" y="2505074"/>
            <a:ext cx="5472112" cy="3587750"/>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innehåll 2"/>
          <p:cNvSpPr>
            <a:spLocks noGrp="1"/>
          </p:cNvSpPr>
          <p:nvPr>
            <p:ph idx="14" hasCustomPrompt="1"/>
          </p:nvPr>
        </p:nvSpPr>
        <p:spPr>
          <a:xfrm>
            <a:off x="6240463" y="2505074"/>
            <a:ext cx="5472112" cy="3587750"/>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154234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nster Rubrik och text + Bild">
    <p:spTree>
      <p:nvGrpSpPr>
        <p:cNvPr id="1" name=""/>
        <p:cNvGrpSpPr/>
        <p:nvPr/>
      </p:nvGrpSpPr>
      <p:grpSpPr>
        <a:xfrm>
          <a:off x="0" y="0"/>
          <a:ext cx="0" cy="0"/>
          <a:chOff x="0" y="0"/>
          <a:chExt cx="0" cy="0"/>
        </a:xfrm>
      </p:grpSpPr>
      <p:sp>
        <p:nvSpPr>
          <p:cNvPr id="2" name="Rubrik 1"/>
          <p:cNvSpPr>
            <a:spLocks noGrp="1"/>
          </p:cNvSpPr>
          <p:nvPr>
            <p:ph type="title"/>
          </p:nvPr>
        </p:nvSpPr>
        <p:spPr>
          <a:xfrm>
            <a:off x="479426" y="368301"/>
            <a:ext cx="4176714" cy="1689099"/>
          </a:xfrm>
        </p:spPr>
        <p:txBody>
          <a:bodyPr anchor="b">
            <a:normAutofit/>
          </a:bodyPr>
          <a:lstStyle>
            <a:lvl1pPr>
              <a:defRPr sz="2400"/>
            </a:lvl1pPr>
          </a:lstStyle>
          <a:p>
            <a:r>
              <a:rPr lang="sv-SE" smtClean="0"/>
              <a:t>Klicka här för att ändra format</a:t>
            </a:r>
            <a:endParaRPr lang="sv-SE" dirty="0"/>
          </a:p>
        </p:txBody>
      </p:sp>
      <p:sp>
        <p:nvSpPr>
          <p:cNvPr id="4" name="Platshållare för text 3"/>
          <p:cNvSpPr>
            <a:spLocks noGrp="1"/>
          </p:cNvSpPr>
          <p:nvPr>
            <p:ph type="body" sz="half" idx="2" hasCustomPrompt="1"/>
          </p:nvPr>
        </p:nvSpPr>
        <p:spPr>
          <a:xfrm>
            <a:off x="479426" y="2183026"/>
            <a:ext cx="4176713" cy="3909799"/>
          </a:xfrm>
        </p:spPr>
        <p:txBody>
          <a:bodyPr>
            <a:normAutofit/>
          </a:bodyPr>
          <a:lstStyle>
            <a:lvl1pPr marL="342900" indent="-342900">
              <a:buFont typeface="Calibri" panose="020F050202020403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smtClean="0"/>
              <a:t>Skriv din bildtext eller gör en lista</a:t>
            </a:r>
            <a:endParaRPr lang="sv-SE" dirty="0"/>
          </a:p>
        </p:txBody>
      </p:sp>
      <p:sp>
        <p:nvSpPr>
          <p:cNvPr id="7" name="Platshållare för bildnummer 6"/>
          <p:cNvSpPr>
            <a:spLocks noGrp="1"/>
          </p:cNvSpPr>
          <p:nvPr>
            <p:ph type="sldNum" sz="quarter" idx="12"/>
          </p:nvPr>
        </p:nvSpPr>
        <p:spPr/>
        <p:txBody>
          <a:bodyPr/>
          <a:lstStyle/>
          <a:p>
            <a:fld id="{76361FF4-2943-4072-B8A5-8D117340A2E4}" type="slidenum">
              <a:rPr lang="sv-SE" smtClean="0"/>
              <a:t>‹#›</a:t>
            </a:fld>
            <a:endParaRPr lang="sv-SE"/>
          </a:p>
        </p:txBody>
      </p:sp>
      <p:sp>
        <p:nvSpPr>
          <p:cNvPr id="9" name="Platshållare för bild 2"/>
          <p:cNvSpPr>
            <a:spLocks noGrp="1"/>
          </p:cNvSpPr>
          <p:nvPr>
            <p:ph type="pic" idx="13"/>
          </p:nvPr>
        </p:nvSpPr>
        <p:spPr>
          <a:xfrm>
            <a:off x="4943476" y="368301"/>
            <a:ext cx="6769100" cy="57245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Tree>
    <p:extLst>
      <p:ext uri="{BB962C8B-B14F-4D97-AF65-F5344CB8AC3E}">
        <p14:creationId xmlns:p14="http://schemas.microsoft.com/office/powerpoint/2010/main" val="38691403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nster Rubrik och text +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79426" y="368301"/>
            <a:ext cx="4176714" cy="1689099"/>
          </a:xfrm>
        </p:spPr>
        <p:txBody>
          <a:bodyPr anchor="b">
            <a:normAutofit/>
          </a:bodyPr>
          <a:lstStyle>
            <a:lvl1pPr>
              <a:defRPr sz="2400"/>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479426" y="2183026"/>
            <a:ext cx="4176713" cy="390979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7" name="Platshållare för bildnummer 6"/>
          <p:cNvSpPr>
            <a:spLocks noGrp="1"/>
          </p:cNvSpPr>
          <p:nvPr>
            <p:ph type="sldNum" sz="quarter" idx="12"/>
          </p:nvPr>
        </p:nvSpPr>
        <p:spPr/>
        <p:txBody>
          <a:bodyPr/>
          <a:lstStyle/>
          <a:p>
            <a:fld id="{76361FF4-2943-4072-B8A5-8D117340A2E4}" type="slidenum">
              <a:rPr lang="sv-SE" smtClean="0"/>
              <a:t>‹#›</a:t>
            </a:fld>
            <a:endParaRPr lang="sv-SE"/>
          </a:p>
        </p:txBody>
      </p:sp>
      <p:sp>
        <p:nvSpPr>
          <p:cNvPr id="6" name="Platshållare för innehåll 2"/>
          <p:cNvSpPr>
            <a:spLocks noGrp="1"/>
          </p:cNvSpPr>
          <p:nvPr>
            <p:ph idx="14" hasCustomPrompt="1"/>
          </p:nvPr>
        </p:nvSpPr>
        <p:spPr>
          <a:xfrm>
            <a:off x="4943475" y="368301"/>
            <a:ext cx="6769100" cy="5724523"/>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8150472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ruta till stor bi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76361FF4-2943-4072-B8A5-8D117340A2E4}" type="slidenum">
              <a:rPr lang="sv-SE" smtClean="0"/>
              <a:t>‹#›</a:t>
            </a:fld>
            <a:endParaRPr lang="sv-SE"/>
          </a:p>
        </p:txBody>
      </p:sp>
      <p:sp>
        <p:nvSpPr>
          <p:cNvPr id="9" name="Platshållare för bild 2"/>
          <p:cNvSpPr>
            <a:spLocks noGrp="1"/>
          </p:cNvSpPr>
          <p:nvPr>
            <p:ph type="pic" idx="13"/>
          </p:nvPr>
        </p:nvSpPr>
        <p:spPr>
          <a:xfrm>
            <a:off x="119063" y="115888"/>
            <a:ext cx="11953875" cy="59769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6" name="Platshållare för text 3"/>
          <p:cNvSpPr>
            <a:spLocks noGrp="1"/>
          </p:cNvSpPr>
          <p:nvPr>
            <p:ph type="body" sz="half" idx="2"/>
          </p:nvPr>
        </p:nvSpPr>
        <p:spPr>
          <a:xfrm>
            <a:off x="-102637" y="1136821"/>
            <a:ext cx="4009133" cy="832023"/>
          </a:xfrm>
          <a:solidFill>
            <a:schemeClr val="accent1"/>
          </a:solidFill>
        </p:spPr>
        <p:txBody>
          <a:bodyPr lIns="324000" rIns="252000" anchor="ctr">
            <a:normAutofit/>
          </a:bodyPr>
          <a:lstStyle>
            <a:lvl1pPr marL="0" indent="0" algn="r">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Tree>
    <p:extLst>
      <p:ext uri="{BB962C8B-B14F-4D97-AF65-F5344CB8AC3E}">
        <p14:creationId xmlns:p14="http://schemas.microsoft.com/office/powerpoint/2010/main" val="11049188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76361FF4-2943-4072-B8A5-8D117340A2E4}" type="slidenum">
              <a:rPr lang="sv-SE" smtClean="0"/>
              <a:t>‹#›</a:t>
            </a:fld>
            <a:endParaRPr lang="sv-SE"/>
          </a:p>
        </p:txBody>
      </p:sp>
      <p:sp>
        <p:nvSpPr>
          <p:cNvPr id="9" name="Platshållare för bild 2"/>
          <p:cNvSpPr>
            <a:spLocks noGrp="1"/>
          </p:cNvSpPr>
          <p:nvPr>
            <p:ph type="pic" idx="13"/>
          </p:nvPr>
        </p:nvSpPr>
        <p:spPr>
          <a:xfrm>
            <a:off x="119063" y="115888"/>
            <a:ext cx="11953875" cy="59769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Tree>
    <p:extLst>
      <p:ext uri="{BB962C8B-B14F-4D97-AF65-F5344CB8AC3E}">
        <p14:creationId xmlns:p14="http://schemas.microsoft.com/office/powerpoint/2010/main" val="4170107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76361FF4-2943-4072-B8A5-8D117340A2E4}" type="slidenum">
              <a:rPr lang="sv-SE" smtClean="0"/>
              <a:t>‹#›</a:t>
            </a:fld>
            <a:endParaRPr lang="sv-SE"/>
          </a:p>
        </p:txBody>
      </p:sp>
    </p:spTree>
    <p:extLst>
      <p:ext uri="{BB962C8B-B14F-4D97-AF65-F5344CB8AC3E}">
        <p14:creationId xmlns:p14="http://schemas.microsoft.com/office/powerpoint/2010/main" val="10462342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79426" y="1628775"/>
            <a:ext cx="11233150" cy="4464050"/>
          </a:xfrm>
        </p:spPr>
        <p:txBody>
          <a:bodyPr>
            <a:normAutofit/>
          </a:bodyPr>
          <a:lstStyle>
            <a:lvl1pPr marL="0" indent="0">
              <a:buFont typeface="Calibri" panose="020F0502020204030204" pitchFamily="34" charset="0"/>
              <a:buNone/>
              <a:defRPr sz="240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Tree>
    <p:extLst>
      <p:ext uri="{BB962C8B-B14F-4D97-AF65-F5344CB8AC3E}">
        <p14:creationId xmlns:p14="http://schemas.microsoft.com/office/powerpoint/2010/main" val="2191162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hasCustomPrompt="1"/>
          </p:nvPr>
        </p:nvSpPr>
        <p:spPr>
          <a:xfrm>
            <a:off x="479426" y="1628775"/>
            <a:ext cx="11233150" cy="4464050"/>
          </a:xfrm>
        </p:spPr>
        <p:txBody>
          <a:bodyPr>
            <a:normAutofit/>
          </a:bodyPr>
          <a:lstStyle>
            <a:lvl1pPr marL="342900" indent="-342900">
              <a:buFont typeface="Calibri" panose="020F0502020204030204" pitchFamily="34" charset="0"/>
              <a:buChar char="»"/>
              <a:defRPr sz="240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Tree>
    <p:extLst>
      <p:ext uri="{BB962C8B-B14F-4D97-AF65-F5344CB8AC3E}">
        <p14:creationId xmlns:p14="http://schemas.microsoft.com/office/powerpoint/2010/main" val="1335166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
        <p:nvSpPr>
          <p:cNvPr id="7" name="Platshållare för bild 2"/>
          <p:cNvSpPr>
            <a:spLocks noGrp="1"/>
          </p:cNvSpPr>
          <p:nvPr>
            <p:ph type="pic" idx="1"/>
          </p:nvPr>
        </p:nvSpPr>
        <p:spPr>
          <a:xfrm>
            <a:off x="479424" y="1629592"/>
            <a:ext cx="11233151" cy="43338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Tree>
    <p:extLst>
      <p:ext uri="{BB962C8B-B14F-4D97-AF65-F5344CB8AC3E}">
        <p14:creationId xmlns:p14="http://schemas.microsoft.com/office/powerpoint/2010/main" val="2611880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bildnummer 4"/>
          <p:cNvSpPr>
            <a:spLocks noGrp="1"/>
          </p:cNvSpPr>
          <p:nvPr>
            <p:ph type="sldNum" sz="quarter" idx="12"/>
          </p:nvPr>
        </p:nvSpPr>
        <p:spPr/>
        <p:txBody>
          <a:bodyPr/>
          <a:lstStyle/>
          <a:p>
            <a:fld id="{76361FF4-2943-4072-B8A5-8D117340A2E4}" type="slidenum">
              <a:rPr lang="sv-SE" smtClean="0"/>
              <a:t>‹#›</a:t>
            </a:fld>
            <a:endParaRPr lang="sv-SE"/>
          </a:p>
        </p:txBody>
      </p:sp>
    </p:spTree>
    <p:extLst>
      <p:ext uri="{BB962C8B-B14F-4D97-AF65-F5344CB8AC3E}">
        <p14:creationId xmlns:p14="http://schemas.microsoft.com/office/powerpoint/2010/main" val="3683536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ra innehåll">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
        <p:nvSpPr>
          <p:cNvPr id="5" name="Platshållare för innehåll 2"/>
          <p:cNvSpPr>
            <a:spLocks noGrp="1"/>
          </p:cNvSpPr>
          <p:nvPr>
            <p:ph idx="1" hasCustomPrompt="1"/>
          </p:nvPr>
        </p:nvSpPr>
        <p:spPr>
          <a:xfrm>
            <a:off x="479425" y="368301"/>
            <a:ext cx="11233149" cy="5724524"/>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0798109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ild +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hasCustomPrompt="1"/>
          </p:nvPr>
        </p:nvSpPr>
        <p:spPr>
          <a:xfrm>
            <a:off x="479427" y="1628775"/>
            <a:ext cx="4176711" cy="4464050"/>
          </a:xfrm>
        </p:spPr>
        <p:txBody>
          <a:bodyPr>
            <a:normAutofit/>
          </a:bodyPr>
          <a:lstStyle>
            <a:lvl1pPr>
              <a:defRPr sz="2400" baseline="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bildtext eller gör en lista</a:t>
            </a:r>
            <a:endParaRPr lang="sv-SE" dirty="0"/>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
        <p:nvSpPr>
          <p:cNvPr id="5" name="Platshållare för bild 2"/>
          <p:cNvSpPr>
            <a:spLocks noGrp="1"/>
          </p:cNvSpPr>
          <p:nvPr>
            <p:ph type="pic" idx="13"/>
          </p:nvPr>
        </p:nvSpPr>
        <p:spPr>
          <a:xfrm>
            <a:off x="4943475" y="1628775"/>
            <a:ext cx="6769101" cy="44640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Tree>
    <p:extLst>
      <p:ext uri="{BB962C8B-B14F-4D97-AF65-F5344CB8AC3E}">
        <p14:creationId xmlns:p14="http://schemas.microsoft.com/office/powerpoint/2010/main" val="1651532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ild +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bildnummer 5"/>
          <p:cNvSpPr>
            <a:spLocks noGrp="1"/>
          </p:cNvSpPr>
          <p:nvPr>
            <p:ph type="sldNum" sz="quarter" idx="12"/>
          </p:nvPr>
        </p:nvSpPr>
        <p:spPr/>
        <p:txBody>
          <a:bodyPr/>
          <a:lstStyle/>
          <a:p>
            <a:fld id="{76361FF4-2943-4072-B8A5-8D117340A2E4}" type="slidenum">
              <a:rPr lang="sv-SE" smtClean="0"/>
              <a:t>‹#›</a:t>
            </a:fld>
            <a:endParaRPr lang="sv-SE"/>
          </a:p>
        </p:txBody>
      </p:sp>
      <p:sp>
        <p:nvSpPr>
          <p:cNvPr id="5" name="Platshållare för bild 2"/>
          <p:cNvSpPr>
            <a:spLocks noGrp="1"/>
          </p:cNvSpPr>
          <p:nvPr>
            <p:ph type="pic" idx="13"/>
          </p:nvPr>
        </p:nvSpPr>
        <p:spPr>
          <a:xfrm>
            <a:off x="6240462" y="1628775"/>
            <a:ext cx="5472113" cy="44640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bild 2"/>
          <p:cNvSpPr>
            <a:spLocks noGrp="1"/>
          </p:cNvSpPr>
          <p:nvPr>
            <p:ph type="pic" idx="14"/>
          </p:nvPr>
        </p:nvSpPr>
        <p:spPr>
          <a:xfrm>
            <a:off x="479425" y="1628775"/>
            <a:ext cx="5472113" cy="44640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Tree>
    <p:extLst>
      <p:ext uri="{BB962C8B-B14F-4D97-AF65-F5344CB8AC3E}">
        <p14:creationId xmlns:p14="http://schemas.microsoft.com/office/powerpoint/2010/main" val="1320647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 Innehåll ">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7" name="Platshållare för bildnummer 6"/>
          <p:cNvSpPr>
            <a:spLocks noGrp="1"/>
          </p:cNvSpPr>
          <p:nvPr>
            <p:ph type="sldNum" sz="quarter" idx="12"/>
          </p:nvPr>
        </p:nvSpPr>
        <p:spPr/>
        <p:txBody>
          <a:bodyPr/>
          <a:lstStyle/>
          <a:p>
            <a:fld id="{76361FF4-2943-4072-B8A5-8D117340A2E4}" type="slidenum">
              <a:rPr lang="sv-SE" smtClean="0"/>
              <a:t>‹#›</a:t>
            </a:fld>
            <a:endParaRPr lang="sv-SE"/>
          </a:p>
        </p:txBody>
      </p:sp>
      <p:sp>
        <p:nvSpPr>
          <p:cNvPr id="8" name="Platshållare för innehåll 2"/>
          <p:cNvSpPr>
            <a:spLocks noGrp="1"/>
          </p:cNvSpPr>
          <p:nvPr>
            <p:ph idx="1" hasCustomPrompt="1"/>
          </p:nvPr>
        </p:nvSpPr>
        <p:spPr>
          <a:xfrm>
            <a:off x="479426" y="1628775"/>
            <a:ext cx="5472112" cy="4464049"/>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innehåll 2"/>
          <p:cNvSpPr>
            <a:spLocks noGrp="1"/>
          </p:cNvSpPr>
          <p:nvPr>
            <p:ph idx="13" hasCustomPrompt="1"/>
          </p:nvPr>
        </p:nvSpPr>
        <p:spPr>
          <a:xfrm>
            <a:off x="6240464" y="1628776"/>
            <a:ext cx="5472112" cy="4464049"/>
          </a:xfrm>
        </p:spPr>
        <p:txBody>
          <a:bodyPr>
            <a:normAutofit/>
          </a:bodyPr>
          <a:lstStyle>
            <a:lvl1pPr>
              <a:defRPr sz="2400" b="0"/>
            </a:lvl1pPr>
            <a:lvl2pPr marL="685800" indent="-228600">
              <a:buClr>
                <a:schemeClr val="accent1"/>
              </a:buClr>
              <a:buFont typeface="Calibri" panose="020F0502020204030204" pitchFamily="34" charset="0"/>
              <a:buChar char="»"/>
              <a:defRPr sz="2400">
                <a:solidFill>
                  <a:schemeClr val="tx2"/>
                </a:solidFill>
              </a:defRPr>
            </a:lvl2pPr>
            <a:lvl3pPr marL="1143000" indent="-228600">
              <a:buClr>
                <a:schemeClr val="accent1"/>
              </a:buClr>
              <a:buFont typeface="Calibri" panose="020F0502020204030204" pitchFamily="34" charset="0"/>
              <a:buChar char="»"/>
              <a:defRPr sz="2000">
                <a:solidFill>
                  <a:schemeClr val="tx2"/>
                </a:solidFill>
              </a:defRPr>
            </a:lvl3pPr>
            <a:lvl4pPr marL="1600200" indent="-228600">
              <a:buClr>
                <a:schemeClr val="accent1"/>
              </a:buClr>
              <a:buFont typeface="Calibri" panose="020F0502020204030204" pitchFamily="34" charset="0"/>
              <a:buChar char="»"/>
              <a:defRPr sz="1800">
                <a:solidFill>
                  <a:schemeClr val="tx2"/>
                </a:solidFill>
              </a:defRPr>
            </a:lvl4pPr>
            <a:lvl5pPr marL="2057400" indent="-228600">
              <a:buClr>
                <a:schemeClr val="accent1"/>
              </a:buClr>
              <a:buFont typeface="Calibri" panose="020F0502020204030204" pitchFamily="34" charset="0"/>
              <a:buChar char="»"/>
              <a:defRPr sz="1800">
                <a:solidFill>
                  <a:schemeClr val="tx2"/>
                </a:solidFill>
              </a:defRPr>
            </a:lvl5pPr>
          </a:lstStyle>
          <a:p>
            <a:pPr lvl="0"/>
            <a:r>
              <a:rPr lang="sv-SE" dirty="0" smtClean="0"/>
              <a:t>Skriv din text, lägg till innehåll eller gör en lista</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370456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857751"/>
            <a:ext cx="12192001" cy="1000249"/>
          </a:xfrm>
          <a:prstGeom prst="rect">
            <a:avLst/>
          </a:prstGeom>
        </p:spPr>
      </p:pic>
      <p:sp>
        <p:nvSpPr>
          <p:cNvPr id="2" name="Platshållare för rubrik 1"/>
          <p:cNvSpPr>
            <a:spLocks noGrp="1"/>
          </p:cNvSpPr>
          <p:nvPr>
            <p:ph type="title"/>
          </p:nvPr>
        </p:nvSpPr>
        <p:spPr>
          <a:xfrm>
            <a:off x="479425" y="368299"/>
            <a:ext cx="11233151" cy="1044575"/>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79426" y="1628775"/>
            <a:ext cx="11233150" cy="4464050"/>
          </a:xfrm>
          <a:prstGeom prst="rect">
            <a:avLst/>
          </a:prstGeom>
        </p:spPr>
        <p:txBody>
          <a:bodyPr vert="horz" lIns="91440" tIns="45720" rIns="91440" bIns="45720" rtlCol="0">
            <a:normAutofit/>
          </a:bodyPr>
          <a:lstStyle/>
          <a:p>
            <a:pPr lvl="0"/>
            <a:r>
              <a:rPr lang="sv-SE" dirty="0" smtClean="0"/>
              <a:t>Skriv din 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0"/>
            <a:endParaRPr lang="sv-SE" dirty="0"/>
          </a:p>
        </p:txBody>
      </p:sp>
      <p:sp>
        <p:nvSpPr>
          <p:cNvPr id="6" name="Platshållare för bildnummer 5"/>
          <p:cNvSpPr>
            <a:spLocks noGrp="1"/>
          </p:cNvSpPr>
          <p:nvPr>
            <p:ph type="sldNum" sz="quarter" idx="4"/>
          </p:nvPr>
        </p:nvSpPr>
        <p:spPr>
          <a:xfrm>
            <a:off x="9097348" y="64648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61FF4-2943-4072-B8A5-8D117340A2E4}" type="slidenum">
              <a:rPr lang="sv-SE" smtClean="0"/>
              <a:t>‹#›</a:t>
            </a:fld>
            <a:endParaRPr lang="sv-SE"/>
          </a:p>
        </p:txBody>
      </p:sp>
    </p:spTree>
    <p:extLst>
      <p:ext uri="{BB962C8B-B14F-4D97-AF65-F5344CB8AC3E}">
        <p14:creationId xmlns:p14="http://schemas.microsoft.com/office/powerpoint/2010/main" val="33136022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50" r:id="rId4"/>
    <p:sldLayoutId id="2147483654" r:id="rId5"/>
    <p:sldLayoutId id="2147483662" r:id="rId6"/>
    <p:sldLayoutId id="2147483661" r:id="rId7"/>
    <p:sldLayoutId id="2147483663" r:id="rId8"/>
    <p:sldLayoutId id="2147483652" r:id="rId9"/>
    <p:sldLayoutId id="2147483653" r:id="rId10"/>
    <p:sldLayoutId id="2147483656" r:id="rId11"/>
    <p:sldLayoutId id="2147483664" r:id="rId12"/>
    <p:sldLayoutId id="2147483665" r:id="rId13"/>
    <p:sldLayoutId id="2147483666" r:id="rId14"/>
    <p:sldLayoutId id="214748365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Calibri" panose="020F0502020204030204" pitchFamily="34" charset="0"/>
        <a:buChar char="»"/>
        <a:defRPr sz="24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3" userDrawn="1">
          <p15:clr>
            <a:srgbClr val="F26B43"/>
          </p15:clr>
        </p15:guide>
        <p15:guide id="2" pos="75" userDrawn="1">
          <p15:clr>
            <a:srgbClr val="F26B43"/>
          </p15:clr>
        </p15:guide>
        <p15:guide id="3" pos="7605" userDrawn="1">
          <p15:clr>
            <a:srgbClr val="F26B43"/>
          </p15:clr>
        </p15:guide>
        <p15:guide id="4" orient="horz" pos="4247" userDrawn="1">
          <p15:clr>
            <a:srgbClr val="F26B43"/>
          </p15:clr>
        </p15:guide>
        <p15:guide id="6" pos="7378" userDrawn="1">
          <p15:clr>
            <a:srgbClr val="F26B43"/>
          </p15:clr>
        </p15:guide>
        <p15:guide id="7" orient="horz" pos="890" userDrawn="1">
          <p15:clr>
            <a:srgbClr val="F26B43"/>
          </p15:clr>
        </p15:guide>
        <p15:guide id="8" orient="horz" pos="1026" userDrawn="1">
          <p15:clr>
            <a:srgbClr val="F26B43"/>
          </p15:clr>
        </p15:guide>
        <p15:guide id="9" orient="horz" pos="232" userDrawn="1">
          <p15:clr>
            <a:srgbClr val="F26B43"/>
          </p15:clr>
        </p15:guide>
        <p15:guide id="10" orient="horz" pos="3838" userDrawn="1">
          <p15:clr>
            <a:srgbClr val="F26B43"/>
          </p15:clr>
        </p15:guide>
        <p15:guide id="11" pos="302" userDrawn="1">
          <p15:clr>
            <a:srgbClr val="F26B43"/>
          </p15:clr>
        </p15:guide>
        <p15:guide id="12" pos="3931" userDrawn="1">
          <p15:clr>
            <a:srgbClr val="F26B43"/>
          </p15:clr>
        </p15:guide>
        <p15:guide id="13" pos="3749" userDrawn="1">
          <p15:clr>
            <a:srgbClr val="F26B43"/>
          </p15:clr>
        </p15:guide>
        <p15:guide id="14" pos="2933" userDrawn="1">
          <p15:clr>
            <a:srgbClr val="F26B43"/>
          </p15:clr>
        </p15:guide>
        <p15:guide id="15" pos="31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Drogvaneundersökning 2019</a:t>
            </a:r>
            <a:endParaRPr lang="sv-SE" dirty="0"/>
          </a:p>
        </p:txBody>
      </p:sp>
      <p:sp>
        <p:nvSpPr>
          <p:cNvPr id="4" name="Platshållare för text 3"/>
          <p:cNvSpPr>
            <a:spLocks noGrp="1"/>
          </p:cNvSpPr>
          <p:nvPr>
            <p:ph type="body" sz="quarter" idx="13"/>
          </p:nvPr>
        </p:nvSpPr>
        <p:spPr>
          <a:xfrm>
            <a:off x="1524000" y="3429000"/>
            <a:ext cx="7734299" cy="1837591"/>
          </a:xfrm>
        </p:spPr>
        <p:txBody>
          <a:bodyPr/>
          <a:lstStyle/>
          <a:p>
            <a:r>
              <a:rPr lang="sv-SE" b="1" dirty="0"/>
              <a:t>G</a:t>
            </a:r>
            <a:r>
              <a:rPr lang="sv-SE" b="1" dirty="0" smtClean="0"/>
              <a:t>enomfördes </a:t>
            </a:r>
            <a:r>
              <a:rPr lang="sv-SE" b="1" dirty="0"/>
              <a:t>26 augusti i årskurs </a:t>
            </a:r>
            <a:r>
              <a:rPr lang="sv-SE" b="1" dirty="0" smtClean="0"/>
              <a:t>7-9</a:t>
            </a:r>
            <a:endParaRPr lang="sv-SE" b="1" dirty="0"/>
          </a:p>
          <a:p>
            <a:r>
              <a:rPr lang="sv-SE" dirty="0"/>
              <a:t>359 av 392 elever </a:t>
            </a:r>
            <a:r>
              <a:rPr lang="sv-SE" dirty="0" smtClean="0"/>
              <a:t>deltog</a:t>
            </a:r>
            <a:r>
              <a:rPr lang="sv-SE" dirty="0"/>
              <a:t/>
            </a:r>
            <a:br>
              <a:rPr lang="sv-SE" dirty="0"/>
            </a:br>
            <a:r>
              <a:rPr lang="sv-SE" dirty="0" smtClean="0"/>
              <a:t>Årskurs </a:t>
            </a:r>
            <a:r>
              <a:rPr lang="sv-SE" dirty="0"/>
              <a:t>7: 140 av 150 elever (bortfall 6,7 %)</a:t>
            </a:r>
            <a:br>
              <a:rPr lang="sv-SE" dirty="0"/>
            </a:br>
            <a:r>
              <a:rPr lang="sv-SE" dirty="0"/>
              <a:t>Årskurs 8: 117 av 127 elever (bortfall 7,9 %)</a:t>
            </a:r>
            <a:br>
              <a:rPr lang="sv-SE" dirty="0"/>
            </a:br>
            <a:r>
              <a:rPr lang="sv-SE" dirty="0"/>
              <a:t>Årskurs 9: 102 av 115 elever (bortfall 11,3 </a:t>
            </a:r>
            <a:r>
              <a:rPr lang="sv-SE" dirty="0" smtClean="0"/>
              <a:t>%)</a:t>
            </a:r>
            <a:endParaRPr lang="sv-SE" dirty="0"/>
          </a:p>
        </p:txBody>
      </p:sp>
    </p:spTree>
    <p:extLst>
      <p:ext uri="{BB962C8B-B14F-4D97-AF65-F5344CB8AC3E}">
        <p14:creationId xmlns:p14="http://schemas.microsoft.com/office/powerpoint/2010/main" val="149414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Känner sig inte trygg på skolan</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523267"/>
            <a:ext cx="8110991" cy="4464050"/>
          </a:xfrm>
          <a:prstGeom prst="rect">
            <a:avLst/>
          </a:prstGeom>
        </p:spPr>
      </p:pic>
    </p:spTree>
    <p:extLst>
      <p:ext uri="{BB962C8B-B14F-4D97-AF65-F5344CB8AC3E}">
        <p14:creationId xmlns:p14="http://schemas.microsoft.com/office/powerpoint/2010/main" val="8161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0" dirty="0">
                <a:latin typeface="Calibri Light" pitchFamily="34" charset="0"/>
              </a:rPr>
              <a:t>Mobbning</a:t>
            </a:r>
            <a:br>
              <a:rPr lang="sv-SE" b="0" dirty="0">
                <a:latin typeface="Calibri Light" pitchFamily="34" charset="0"/>
              </a:rPr>
            </a:br>
            <a:r>
              <a:rPr lang="sv-SE" sz="1800" b="0" dirty="0">
                <a:latin typeface="Calibri Light" pitchFamily="34" charset="0"/>
              </a:rPr>
              <a:t>Årskurs 7-9</a:t>
            </a:r>
            <a:endParaRPr lang="sv-SE" sz="1800" dirty="0"/>
          </a:p>
        </p:txBody>
      </p:sp>
      <p:pic>
        <p:nvPicPr>
          <p:cNvPr id="4" name="Platshållare för innehåll 3"/>
          <p:cNvPicPr>
            <a:picLocks noGrp="1" noChangeAspect="1"/>
          </p:cNvPicPr>
          <p:nvPr>
            <p:ph idx="1"/>
          </p:nvPr>
        </p:nvPicPr>
        <p:blipFill>
          <a:blip r:embed="rId2"/>
          <a:stretch>
            <a:fillRect/>
          </a:stretch>
        </p:blipFill>
        <p:spPr>
          <a:xfrm>
            <a:off x="479425" y="1496891"/>
            <a:ext cx="8121923" cy="4464050"/>
          </a:xfrm>
          <a:prstGeom prst="rect">
            <a:avLst/>
          </a:prstGeom>
        </p:spPr>
      </p:pic>
    </p:spTree>
    <p:extLst>
      <p:ext uri="{BB962C8B-B14F-4D97-AF65-F5344CB8AC3E}">
        <p14:creationId xmlns:p14="http://schemas.microsoft.com/office/powerpoint/2010/main" val="95648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Händer det att du skolkar?</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11190"/>
            <a:ext cx="8110991" cy="4464050"/>
          </a:xfrm>
          <a:prstGeom prst="rect">
            <a:avLst/>
          </a:prstGeom>
        </p:spPr>
      </p:pic>
    </p:spTree>
    <p:extLst>
      <p:ext uri="{BB962C8B-B14F-4D97-AF65-F5344CB8AC3E}">
        <p14:creationId xmlns:p14="http://schemas.microsoft.com/office/powerpoint/2010/main" val="92262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0" dirty="0">
                <a:latin typeface="Calibri Light" pitchFamily="34" charset="0"/>
              </a:rPr>
              <a:t>Vet dina föräldrar var du är på </a:t>
            </a:r>
            <a:r>
              <a:rPr lang="sv-SE" b="0" dirty="0" smtClean="0">
                <a:latin typeface="Calibri Light" pitchFamily="34" charset="0"/>
              </a:rPr>
              <a:t>fredags- </a:t>
            </a:r>
            <a:r>
              <a:rPr lang="sv-SE" b="0" dirty="0">
                <a:latin typeface="Calibri Light" pitchFamily="34" charset="0"/>
              </a:rPr>
              <a:t>och lördagskvällar?</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857375"/>
            <a:ext cx="8110991" cy="4464050"/>
          </a:xfrm>
          <a:prstGeom prst="rect">
            <a:avLst/>
          </a:prstGeom>
        </p:spPr>
      </p:pic>
    </p:spTree>
    <p:extLst>
      <p:ext uri="{BB962C8B-B14F-4D97-AF65-F5344CB8AC3E}">
        <p14:creationId xmlns:p14="http://schemas.microsoft.com/office/powerpoint/2010/main" val="205417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Riskbeteenden</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769452"/>
            <a:ext cx="8110991" cy="4464050"/>
          </a:xfrm>
          <a:prstGeom prst="rect">
            <a:avLst/>
          </a:prstGeom>
        </p:spPr>
      </p:pic>
    </p:spTree>
    <p:extLst>
      <p:ext uri="{BB962C8B-B14F-4D97-AF65-F5344CB8AC3E}">
        <p14:creationId xmlns:p14="http://schemas.microsoft.com/office/powerpoint/2010/main" val="67178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da-DK" sz="4400" b="0" dirty="0">
                <a:latin typeface="+mj-lt"/>
              </a:rPr>
              <a:t>Alkoholkonsumtion</a:t>
            </a:r>
            <a:r>
              <a:rPr lang="da-DK" dirty="0"/>
              <a:t/>
            </a:r>
            <a:br>
              <a:rPr lang="da-DK" dirty="0"/>
            </a:br>
            <a:r>
              <a:rPr lang="da-DK" sz="1800" b="0" dirty="0">
                <a:latin typeface="+mj-lt"/>
              </a:rPr>
              <a:t>Andel elever som druckit alkohol</a:t>
            </a:r>
            <a:endParaRPr lang="sv-SE" sz="1800" b="0" dirty="0">
              <a:latin typeface="+mj-lt"/>
            </a:endParaRPr>
          </a:p>
        </p:txBody>
      </p:sp>
      <p:pic>
        <p:nvPicPr>
          <p:cNvPr id="5" name="Platshållare för innehåll 4"/>
          <p:cNvPicPr>
            <a:picLocks noGrp="1" noChangeAspect="1"/>
          </p:cNvPicPr>
          <p:nvPr>
            <p:ph idx="1"/>
          </p:nvPr>
        </p:nvPicPr>
        <p:blipFill>
          <a:blip r:embed="rId2"/>
          <a:stretch>
            <a:fillRect/>
          </a:stretch>
        </p:blipFill>
        <p:spPr>
          <a:xfrm>
            <a:off x="479425" y="1725490"/>
            <a:ext cx="8110991" cy="4464050"/>
          </a:xfrm>
          <a:prstGeom prst="rect">
            <a:avLst/>
          </a:prstGeom>
        </p:spPr>
      </p:pic>
    </p:spTree>
    <p:extLst>
      <p:ext uri="{BB962C8B-B14F-4D97-AF65-F5344CB8AC3E}">
        <p14:creationId xmlns:p14="http://schemas.microsoft.com/office/powerpoint/2010/main" val="416083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Alkoholkonsumtion</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3"/>
          <a:stretch>
            <a:fillRect/>
          </a:stretch>
        </p:blipFill>
        <p:spPr>
          <a:xfrm>
            <a:off x="479425" y="1488098"/>
            <a:ext cx="8110991" cy="4464050"/>
          </a:xfrm>
          <a:prstGeom prst="rect">
            <a:avLst/>
          </a:prstGeom>
        </p:spPr>
      </p:pic>
      <p:sp>
        <p:nvSpPr>
          <p:cNvPr id="3" name="textruta 2"/>
          <p:cNvSpPr txBox="1"/>
          <p:nvPr/>
        </p:nvSpPr>
        <p:spPr>
          <a:xfrm>
            <a:off x="7517423" y="5455259"/>
            <a:ext cx="4195153" cy="646331"/>
          </a:xfrm>
          <a:prstGeom prst="rect">
            <a:avLst/>
          </a:prstGeom>
          <a:noFill/>
        </p:spPr>
        <p:txBody>
          <a:bodyPr wrap="square" rtlCol="0">
            <a:spAutoFit/>
          </a:bodyPr>
          <a:lstStyle/>
          <a:p>
            <a:r>
              <a:rPr lang="sv-SE" sz="1200" dirty="0"/>
              <a:t>Med intensivkonsumtion menas: </a:t>
            </a:r>
            <a:br>
              <a:rPr lang="sv-SE" sz="1200" dirty="0"/>
            </a:br>
            <a:r>
              <a:rPr lang="sv-SE" sz="1200" dirty="0"/>
              <a:t>minst fyra stora burkar starköl/starkcider eller 25 cl sprit eller en hel flaska vin eller sex burkar folköl 1 gång i månaden eller oftare</a:t>
            </a:r>
          </a:p>
        </p:txBody>
      </p:sp>
    </p:spTree>
    <p:extLst>
      <p:ext uri="{BB962C8B-B14F-4D97-AF65-F5344CB8AC3E}">
        <p14:creationId xmlns:p14="http://schemas.microsoft.com/office/powerpoint/2010/main" val="61955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latin typeface="Calibri Light" pitchFamily="34" charset="0"/>
              </a:rPr>
              <a:t>Alkoholkonsumtion uppdelat flickor/pojkar</a:t>
            </a:r>
            <a:r>
              <a:rPr lang="sv-SE" b="0" dirty="0">
                <a:latin typeface="Calibri Light" pitchFamily="34" charset="0"/>
              </a:rPr>
              <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37567"/>
            <a:ext cx="8110991" cy="4464050"/>
          </a:xfrm>
          <a:prstGeom prst="rect">
            <a:avLst/>
          </a:prstGeom>
        </p:spPr>
      </p:pic>
    </p:spTree>
    <p:extLst>
      <p:ext uri="{BB962C8B-B14F-4D97-AF65-F5344CB8AC3E}">
        <p14:creationId xmlns:p14="http://schemas.microsoft.com/office/powerpoint/2010/main" val="368927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400" b="0" dirty="0">
                <a:latin typeface="+mj-lt"/>
              </a:rPr>
              <a:t>Var får du vanligtvis alkohol ifrån?</a:t>
            </a:r>
            <a:r>
              <a:rPr lang="sv-SE" dirty="0"/>
              <a:t/>
            </a:r>
            <a:br>
              <a:rPr lang="sv-SE" dirty="0"/>
            </a:br>
            <a:r>
              <a:rPr lang="sv-SE" sz="1800" b="0" dirty="0"/>
              <a:t>Årskurs 7-9</a:t>
            </a:r>
          </a:p>
        </p:txBody>
      </p:sp>
      <p:pic>
        <p:nvPicPr>
          <p:cNvPr id="4" name="Platshållare för innehåll 3"/>
          <p:cNvPicPr>
            <a:picLocks noGrp="1" noChangeAspect="1"/>
          </p:cNvPicPr>
          <p:nvPr>
            <p:ph idx="1"/>
          </p:nvPr>
        </p:nvPicPr>
        <p:blipFill>
          <a:blip r:embed="rId2"/>
          <a:stretch>
            <a:fillRect/>
          </a:stretch>
        </p:blipFill>
        <p:spPr>
          <a:xfrm>
            <a:off x="479425" y="1725490"/>
            <a:ext cx="8121923" cy="4464050"/>
          </a:xfrm>
          <a:prstGeom prst="rect">
            <a:avLst/>
          </a:prstGeom>
        </p:spPr>
      </p:pic>
    </p:spTree>
    <p:extLst>
      <p:ext uri="{BB962C8B-B14F-4D97-AF65-F5344CB8AC3E}">
        <p14:creationId xmlns:p14="http://schemas.microsoft.com/office/powerpoint/2010/main" val="308061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Mina föräldrar tillåter INTE att jag dricker alkohol</a:t>
            </a:r>
            <a:br>
              <a:rPr lang="sv-SE" b="0" dirty="0">
                <a:latin typeface="Calibri Light" pitchFamily="34" charset="0"/>
              </a:rPr>
            </a:br>
            <a:r>
              <a:rPr lang="sv-SE" sz="1600" b="0" dirty="0">
                <a:latin typeface="Calibri Light" pitchFamily="34" charset="0"/>
              </a:rPr>
              <a:t>Årskurs 7-9</a:t>
            </a:r>
            <a:endParaRPr lang="sv-SE" sz="1600" dirty="0"/>
          </a:p>
        </p:txBody>
      </p:sp>
      <p:pic>
        <p:nvPicPr>
          <p:cNvPr id="4" name="Platshållare för innehåll 3"/>
          <p:cNvPicPr>
            <a:picLocks noGrp="1" noChangeAspect="1"/>
          </p:cNvPicPr>
          <p:nvPr>
            <p:ph idx="1"/>
          </p:nvPr>
        </p:nvPicPr>
        <p:blipFill>
          <a:blip r:embed="rId2"/>
          <a:stretch>
            <a:fillRect/>
          </a:stretch>
        </p:blipFill>
        <p:spPr>
          <a:xfrm>
            <a:off x="479425" y="1696179"/>
            <a:ext cx="8230313" cy="4346825"/>
          </a:xfrm>
          <a:prstGeom prst="rect">
            <a:avLst/>
          </a:prstGeom>
        </p:spPr>
      </p:pic>
    </p:spTree>
    <p:extLst>
      <p:ext uri="{BB962C8B-B14F-4D97-AF65-F5344CB8AC3E}">
        <p14:creationId xmlns:p14="http://schemas.microsoft.com/office/powerpoint/2010/main" val="381155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Positiva resultat!! – vilka ungdomar vi har!!</a:t>
            </a:r>
            <a:endParaRPr lang="sv-SE" dirty="0"/>
          </a:p>
        </p:txBody>
      </p:sp>
      <p:sp>
        <p:nvSpPr>
          <p:cNvPr id="3" name="Platshållare för innehåll 2"/>
          <p:cNvSpPr>
            <a:spLocks noGrp="1"/>
          </p:cNvSpPr>
          <p:nvPr>
            <p:ph idx="1"/>
          </p:nvPr>
        </p:nvSpPr>
        <p:spPr/>
        <p:txBody>
          <a:bodyPr>
            <a:normAutofit lnSpcReduction="10000"/>
          </a:bodyPr>
          <a:lstStyle/>
          <a:p>
            <a:pPr algn="ctr"/>
            <a:r>
              <a:rPr lang="sv-SE" b="1" i="1" dirty="0" smtClean="0"/>
              <a:t>Skoltrivseln </a:t>
            </a:r>
            <a:r>
              <a:rPr lang="sv-SE" b="1" i="1" dirty="0"/>
              <a:t>har ökat och vi ser positiva siffror för både tobaksvanor och </a:t>
            </a:r>
            <a:r>
              <a:rPr lang="sv-SE" b="1" i="1" dirty="0" smtClean="0"/>
              <a:t>alkohol! </a:t>
            </a:r>
          </a:p>
          <a:p>
            <a:pPr algn="ctr"/>
            <a:endParaRPr lang="sv-SE" b="1" i="1" dirty="0" smtClean="0"/>
          </a:p>
          <a:p>
            <a:pPr marL="285750" indent="-285750">
              <a:buFont typeface="Wingdings" panose="05000000000000000000" pitchFamily="2" charset="2"/>
              <a:buChar char="ü"/>
            </a:pPr>
            <a:r>
              <a:rPr lang="sv-SE" sz="1400" dirty="0" smtClean="0"/>
              <a:t>Måendeindex går </a:t>
            </a:r>
            <a:r>
              <a:rPr lang="sv-SE" sz="1400" dirty="0"/>
              <a:t>svagt uppåt, vilket är mycket positivt och ovanligt jämfört med andra </a:t>
            </a:r>
            <a:r>
              <a:rPr lang="sv-SE" sz="1400" dirty="0" smtClean="0"/>
              <a:t>kommuner</a:t>
            </a:r>
          </a:p>
          <a:p>
            <a:pPr marL="285750" indent="-285750">
              <a:buFont typeface="Wingdings" panose="05000000000000000000" pitchFamily="2" charset="2"/>
              <a:buChar char="ü"/>
            </a:pPr>
            <a:r>
              <a:rPr lang="sv-SE" sz="1400" dirty="0"/>
              <a:t>Skoltrivseln är bättre i år, färre känner sig otrygga och skolkar ofta har minskat! </a:t>
            </a:r>
            <a:endParaRPr lang="sv-SE" sz="1400" dirty="0" smtClean="0"/>
          </a:p>
          <a:p>
            <a:pPr marL="285750" indent="-285750">
              <a:buFont typeface="Wingdings" panose="05000000000000000000" pitchFamily="2" charset="2"/>
              <a:buChar char="ü"/>
            </a:pPr>
            <a:r>
              <a:rPr lang="sv-SE" sz="1400" dirty="0" smtClean="0"/>
              <a:t>Stor </a:t>
            </a:r>
            <a:r>
              <a:rPr lang="sv-SE" sz="1400" dirty="0"/>
              <a:t>skillnad </a:t>
            </a:r>
            <a:r>
              <a:rPr lang="sv-SE" sz="1400" dirty="0" smtClean="0"/>
              <a:t>av alkoholkonsumtion mellan </a:t>
            </a:r>
            <a:r>
              <a:rPr lang="sv-SE" sz="1400" dirty="0"/>
              <a:t>åttan och nian. Åttorna brukar i vanliga fall ligga mellan 7an och 9an, men i år har de stannat kvar på samma nivå som de var på när de gick i åk 7. Samma sak för åk 9 som inte gjort stora förändringar sedan de var åttor. </a:t>
            </a:r>
            <a:r>
              <a:rPr lang="sv-SE" sz="1400" dirty="0" smtClean="0"/>
              <a:t/>
            </a:r>
            <a:br>
              <a:rPr lang="sv-SE" sz="1400" dirty="0" smtClean="0"/>
            </a:br>
            <a:r>
              <a:rPr lang="sv-SE" sz="1400" dirty="0" smtClean="0"/>
              <a:t>Dessa </a:t>
            </a:r>
            <a:r>
              <a:rPr lang="sv-SE" sz="1400" dirty="0"/>
              <a:t>siffror är helt fantastiska att se</a:t>
            </a:r>
            <a:r>
              <a:rPr lang="sv-SE" sz="1400" dirty="0" smtClean="0"/>
              <a:t>!</a:t>
            </a:r>
          </a:p>
          <a:p>
            <a:pPr marL="285750" indent="-285750">
              <a:buFont typeface="Wingdings" panose="05000000000000000000" pitchFamily="2" charset="2"/>
              <a:buChar char="ü"/>
            </a:pPr>
            <a:r>
              <a:rPr lang="sv-SE" sz="1400" dirty="0" smtClean="0"/>
              <a:t>Ökad restriktivitet hos föräldrar!</a:t>
            </a:r>
          </a:p>
          <a:p>
            <a:pPr marL="285750" indent="-285750">
              <a:buFont typeface="Wingdings" panose="05000000000000000000" pitchFamily="2" charset="2"/>
              <a:buChar char="ü"/>
            </a:pPr>
            <a:r>
              <a:rPr lang="sv-SE" sz="1400" dirty="0"/>
              <a:t>Av de som dricker får största delen tag på alkoholen genom att ta hemma utan </a:t>
            </a:r>
            <a:r>
              <a:rPr lang="sv-SE" sz="1400" dirty="0" smtClean="0"/>
              <a:t>lov</a:t>
            </a:r>
          </a:p>
          <a:p>
            <a:pPr marL="285750" indent="-285750">
              <a:buFont typeface="Wingdings" panose="05000000000000000000" pitchFamily="2" charset="2"/>
              <a:buChar char="ü"/>
            </a:pPr>
            <a:r>
              <a:rPr lang="sv-SE" sz="1400" dirty="0"/>
              <a:t>Tobaken </a:t>
            </a:r>
            <a:r>
              <a:rPr lang="sv-SE" sz="1400" dirty="0" smtClean="0"/>
              <a:t>minskar! Däremot har det skett en ökning i årets </a:t>
            </a:r>
            <a:r>
              <a:rPr lang="sv-SE" sz="1400" dirty="0"/>
              <a:t>åk </a:t>
            </a:r>
            <a:r>
              <a:rPr lang="sv-SE" sz="1400" dirty="0" smtClean="0"/>
              <a:t>7 jämfört </a:t>
            </a:r>
            <a:r>
              <a:rPr lang="sv-SE" sz="1400" dirty="0"/>
              <a:t>med förra årets </a:t>
            </a:r>
            <a:r>
              <a:rPr lang="sv-SE" sz="1400" dirty="0" smtClean="0"/>
              <a:t>sjuor </a:t>
            </a:r>
          </a:p>
          <a:p>
            <a:pPr marL="285750" indent="-285750">
              <a:buFont typeface="Wingdings" panose="05000000000000000000" pitchFamily="2" charset="2"/>
              <a:buChar char="ü"/>
            </a:pPr>
            <a:r>
              <a:rPr lang="sv-SE" sz="1400" dirty="0" smtClean="0"/>
              <a:t>Vi </a:t>
            </a:r>
            <a:r>
              <a:rPr lang="sv-SE" sz="1400" dirty="0"/>
              <a:t>kan se ett samband mellan alkohol, tobak och </a:t>
            </a:r>
            <a:r>
              <a:rPr lang="sv-SE" sz="1400" dirty="0" smtClean="0"/>
              <a:t>narkotika, minskningen </a:t>
            </a:r>
            <a:r>
              <a:rPr lang="sv-SE" sz="1400" dirty="0"/>
              <a:t>vad gäller narkotikafrågorna har att göra med minskningen i alkohol- och </a:t>
            </a:r>
            <a:r>
              <a:rPr lang="sv-SE" sz="1400" dirty="0" smtClean="0"/>
              <a:t>tobaksanvändning!</a:t>
            </a:r>
          </a:p>
          <a:p>
            <a:endParaRPr lang="sv-SE" sz="1400" dirty="0" smtClean="0"/>
          </a:p>
          <a:p>
            <a:pPr algn="ctr"/>
            <a:r>
              <a:rPr lang="sv-SE" sz="1800" b="1" i="1" dirty="0" smtClean="0"/>
              <a:t>Kan </a:t>
            </a:r>
            <a:r>
              <a:rPr lang="sv-SE" sz="1800" b="1" i="1" dirty="0"/>
              <a:t>du se till att ditt barn inte börjar röka/använda tobak och väntar med alkoholen i några år till är risken mycket mindre att ditt barn kommer i kontakt med </a:t>
            </a:r>
            <a:r>
              <a:rPr lang="sv-SE" sz="1800" b="1" i="1" dirty="0" smtClean="0"/>
              <a:t>narkotika!</a:t>
            </a:r>
            <a:r>
              <a:rPr lang="sv-SE" i="1" dirty="0"/>
              <a:t/>
            </a:r>
            <a:br>
              <a:rPr lang="sv-SE" i="1" dirty="0"/>
            </a:br>
            <a:endParaRPr lang="sv-SE" sz="1400" dirty="0"/>
          </a:p>
        </p:txBody>
      </p:sp>
    </p:spTree>
    <p:extLst>
      <p:ext uri="{BB962C8B-B14F-4D97-AF65-F5344CB8AC3E}">
        <p14:creationId xmlns:p14="http://schemas.microsoft.com/office/powerpoint/2010/main" val="388934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Trafikfrågor</a:t>
            </a:r>
            <a:br>
              <a:rPr lang="sv-SE" b="0" dirty="0">
                <a:latin typeface="Calibri Light" pitchFamily="34" charset="0"/>
              </a:rPr>
            </a:br>
            <a:r>
              <a:rPr lang="sv-SE" sz="20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764879"/>
            <a:ext cx="7779170" cy="4279763"/>
          </a:xfrm>
          <a:prstGeom prst="rect">
            <a:avLst/>
          </a:prstGeom>
        </p:spPr>
      </p:pic>
    </p:spTree>
    <p:extLst>
      <p:ext uri="{BB962C8B-B14F-4D97-AF65-F5344CB8AC3E}">
        <p14:creationId xmlns:p14="http://schemas.microsoft.com/office/powerpoint/2010/main" val="337586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Tobaksvanor</a:t>
            </a:r>
            <a:br>
              <a:rPr lang="sv-SE" b="0" dirty="0">
                <a:latin typeface="Calibri Light" pitchFamily="34" charset="0"/>
              </a:rPr>
            </a:br>
            <a:r>
              <a:rPr lang="sv-SE" sz="20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02398"/>
            <a:ext cx="8121923" cy="4464050"/>
          </a:xfrm>
          <a:prstGeom prst="rect">
            <a:avLst/>
          </a:prstGeom>
        </p:spPr>
      </p:pic>
    </p:spTree>
    <p:extLst>
      <p:ext uri="{BB962C8B-B14F-4D97-AF65-F5344CB8AC3E}">
        <p14:creationId xmlns:p14="http://schemas.microsoft.com/office/powerpoint/2010/main" val="327684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Har aldrig rökt</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72737"/>
            <a:ext cx="8110991" cy="4464050"/>
          </a:xfrm>
          <a:prstGeom prst="rect">
            <a:avLst/>
          </a:prstGeom>
        </p:spPr>
      </p:pic>
    </p:spTree>
    <p:extLst>
      <p:ext uri="{BB962C8B-B14F-4D97-AF65-F5344CB8AC3E}">
        <p14:creationId xmlns:p14="http://schemas.microsoft.com/office/powerpoint/2010/main" val="198721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latin typeface="+mj-lt"/>
              </a:rPr>
              <a:t>Rökning åk 7-9</a:t>
            </a:r>
            <a:endParaRPr lang="sv-SE" b="0" dirty="0">
              <a:latin typeface="+mj-lt"/>
            </a:endParaRPr>
          </a:p>
        </p:txBody>
      </p:sp>
      <p:pic>
        <p:nvPicPr>
          <p:cNvPr id="4" name="Platshållare för innehåll 3"/>
          <p:cNvPicPr>
            <a:picLocks noGrp="1" noChangeAspect="1"/>
          </p:cNvPicPr>
          <p:nvPr>
            <p:ph idx="1"/>
          </p:nvPr>
        </p:nvPicPr>
        <p:blipFill>
          <a:blip r:embed="rId2"/>
          <a:stretch>
            <a:fillRect/>
          </a:stretch>
        </p:blipFill>
        <p:spPr>
          <a:xfrm>
            <a:off x="479425" y="1637568"/>
            <a:ext cx="8110991" cy="4464050"/>
          </a:xfrm>
          <a:prstGeom prst="rect">
            <a:avLst/>
          </a:prstGeom>
        </p:spPr>
      </p:pic>
    </p:spTree>
    <p:extLst>
      <p:ext uri="{BB962C8B-B14F-4D97-AF65-F5344CB8AC3E}">
        <p14:creationId xmlns:p14="http://schemas.microsoft.com/office/powerpoint/2010/main" val="186878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Har aldrig snusat</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778244"/>
            <a:ext cx="8110991" cy="4464050"/>
          </a:xfrm>
          <a:prstGeom prst="rect">
            <a:avLst/>
          </a:prstGeom>
        </p:spPr>
      </p:pic>
    </p:spTree>
    <p:extLst>
      <p:ext uri="{BB962C8B-B14F-4D97-AF65-F5344CB8AC3E}">
        <p14:creationId xmlns:p14="http://schemas.microsoft.com/office/powerpoint/2010/main" val="162318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latin typeface="+mj-lt"/>
              </a:rPr>
              <a:t>Snus åk 7-9</a:t>
            </a:r>
            <a:endParaRPr lang="sv-SE" b="0" dirty="0">
              <a:latin typeface="+mj-lt"/>
            </a:endParaRPr>
          </a:p>
        </p:txBody>
      </p:sp>
      <p:pic>
        <p:nvPicPr>
          <p:cNvPr id="4" name="Platshållare för innehåll 3"/>
          <p:cNvPicPr>
            <a:picLocks noGrp="1" noChangeAspect="1"/>
          </p:cNvPicPr>
          <p:nvPr>
            <p:ph idx="1"/>
          </p:nvPr>
        </p:nvPicPr>
        <p:blipFill>
          <a:blip r:embed="rId2"/>
          <a:stretch>
            <a:fillRect/>
          </a:stretch>
        </p:blipFill>
        <p:spPr>
          <a:xfrm>
            <a:off x="479425" y="1602398"/>
            <a:ext cx="8110991" cy="4464050"/>
          </a:xfrm>
          <a:prstGeom prst="rect">
            <a:avLst/>
          </a:prstGeom>
        </p:spPr>
      </p:pic>
    </p:spTree>
    <p:extLst>
      <p:ext uri="{BB962C8B-B14F-4D97-AF65-F5344CB8AC3E}">
        <p14:creationId xmlns:p14="http://schemas.microsoft.com/office/powerpoint/2010/main" val="105922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Har någon gång använt e-cigarett</a:t>
            </a:r>
            <a:br>
              <a:rPr lang="sv-SE" b="0" dirty="0">
                <a:latin typeface="Calibri Light" pitchFamily="34" charset="0"/>
              </a:rPr>
            </a:br>
            <a:r>
              <a:rPr lang="sv-SE" sz="1600" b="0" dirty="0">
                <a:latin typeface="Calibri Light" pitchFamily="34" charset="0"/>
              </a:rPr>
              <a:t>Årskurs 7-9</a:t>
            </a:r>
            <a:endParaRPr lang="sv-SE" dirty="0"/>
          </a:p>
        </p:txBody>
      </p:sp>
      <p:pic>
        <p:nvPicPr>
          <p:cNvPr id="5" name="Platshållare för innehåll 4"/>
          <p:cNvPicPr>
            <a:picLocks noGrp="1" noChangeAspect="1"/>
          </p:cNvPicPr>
          <p:nvPr>
            <p:ph idx="1"/>
          </p:nvPr>
        </p:nvPicPr>
        <p:blipFill>
          <a:blip r:embed="rId2"/>
          <a:stretch>
            <a:fillRect/>
          </a:stretch>
        </p:blipFill>
        <p:spPr>
          <a:xfrm>
            <a:off x="479425" y="1576021"/>
            <a:ext cx="8110991" cy="4464050"/>
          </a:xfrm>
          <a:prstGeom prst="rect">
            <a:avLst/>
          </a:prstGeom>
        </p:spPr>
      </p:pic>
    </p:spTree>
    <p:extLst>
      <p:ext uri="{BB962C8B-B14F-4D97-AF65-F5344CB8AC3E}">
        <p14:creationId xmlns:p14="http://schemas.microsoft.com/office/powerpoint/2010/main" val="161351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Har någon gång rökt vattenpipa</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55152"/>
            <a:ext cx="8110991" cy="4464050"/>
          </a:xfrm>
          <a:prstGeom prst="rect">
            <a:avLst/>
          </a:prstGeom>
        </p:spPr>
      </p:pic>
    </p:spTree>
    <p:extLst>
      <p:ext uri="{BB962C8B-B14F-4D97-AF65-F5344CB8AC3E}">
        <p14:creationId xmlns:p14="http://schemas.microsoft.com/office/powerpoint/2010/main" val="2167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0" dirty="0" smtClean="0">
                <a:latin typeface="+mj-lt"/>
              </a:rPr>
              <a:t>Restriktivitet hos föräldrar</a:t>
            </a:r>
            <a:br>
              <a:rPr lang="sv-SE" b="0" dirty="0" smtClean="0">
                <a:latin typeface="+mj-lt"/>
              </a:rPr>
            </a:br>
            <a:r>
              <a:rPr lang="sv-SE" sz="1600" b="0" dirty="0" smtClean="0">
                <a:latin typeface="+mj-lt"/>
              </a:rPr>
              <a:t>Årskurs 7-9</a:t>
            </a:r>
            <a:endParaRPr lang="sv-SE" b="0" dirty="0">
              <a:latin typeface="+mj-lt"/>
            </a:endParaRPr>
          </a:p>
        </p:txBody>
      </p:sp>
      <p:pic>
        <p:nvPicPr>
          <p:cNvPr id="5" name="Platshållare för innehåll 4"/>
          <p:cNvPicPr>
            <a:picLocks noGrp="1" noChangeAspect="1"/>
          </p:cNvPicPr>
          <p:nvPr>
            <p:ph idx="1"/>
          </p:nvPr>
        </p:nvPicPr>
        <p:blipFill>
          <a:blip r:embed="rId3"/>
          <a:stretch>
            <a:fillRect/>
          </a:stretch>
        </p:blipFill>
        <p:spPr>
          <a:xfrm>
            <a:off x="479425" y="1716698"/>
            <a:ext cx="8110991" cy="4464050"/>
          </a:xfrm>
          <a:prstGeom prst="rect">
            <a:avLst/>
          </a:prstGeom>
        </p:spPr>
      </p:pic>
    </p:spTree>
    <p:extLst>
      <p:ext uri="{BB962C8B-B14F-4D97-AF65-F5344CB8AC3E}">
        <p14:creationId xmlns:p14="http://schemas.microsoft.com/office/powerpoint/2010/main" val="160132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b="0" dirty="0"/>
              <a:t>Har du någon gång använt receptbelagda läkemedel </a:t>
            </a:r>
            <a:r>
              <a:rPr lang="sv-SE" sz="2200" b="0" dirty="0" smtClean="0"/>
              <a:t/>
            </a:r>
            <a:br>
              <a:rPr lang="sv-SE" sz="2200" b="0" dirty="0" smtClean="0"/>
            </a:br>
            <a:r>
              <a:rPr lang="sv-SE" sz="2200" b="0" dirty="0" smtClean="0"/>
              <a:t>(</a:t>
            </a:r>
            <a:r>
              <a:rPr lang="sv-SE" sz="2200" b="0" dirty="0"/>
              <a:t>sömnmedel, lugnande läkemedel, smärtstillande m.m.) UTAN läkarordination?</a:t>
            </a:r>
            <a:r>
              <a:rPr lang="sv-SE" b="0" dirty="0">
                <a:latin typeface="Calibri Light" pitchFamily="34" charset="0"/>
              </a:rPr>
              <a:t/>
            </a:r>
            <a:br>
              <a:rPr lang="sv-SE" b="0" dirty="0">
                <a:latin typeface="Calibri Light" pitchFamily="34" charset="0"/>
              </a:rPr>
            </a:br>
            <a:r>
              <a:rPr lang="sv-SE" sz="1800" b="0" dirty="0">
                <a:latin typeface="Calibri Light" pitchFamily="34" charset="0"/>
              </a:rPr>
              <a:t>Årskurs 7-9</a:t>
            </a:r>
            <a:endParaRPr lang="sv-SE" sz="1800" dirty="0"/>
          </a:p>
        </p:txBody>
      </p:sp>
      <p:pic>
        <p:nvPicPr>
          <p:cNvPr id="4" name="Platshållare för innehåll 3"/>
          <p:cNvPicPr>
            <a:picLocks noGrp="1" noChangeAspect="1"/>
          </p:cNvPicPr>
          <p:nvPr>
            <p:ph idx="1"/>
          </p:nvPr>
        </p:nvPicPr>
        <p:blipFill>
          <a:blip r:embed="rId2"/>
          <a:stretch>
            <a:fillRect/>
          </a:stretch>
        </p:blipFill>
        <p:spPr>
          <a:xfrm>
            <a:off x="479425" y="1663945"/>
            <a:ext cx="8199275" cy="4464050"/>
          </a:xfrm>
          <a:prstGeom prst="rect">
            <a:avLst/>
          </a:prstGeom>
        </p:spPr>
      </p:pic>
    </p:spTree>
    <p:extLst>
      <p:ext uri="{BB962C8B-B14F-4D97-AF65-F5344CB8AC3E}">
        <p14:creationId xmlns:p14="http://schemas.microsoft.com/office/powerpoint/2010/main" val="13628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79425" y="1540852"/>
            <a:ext cx="8110991" cy="4464050"/>
          </a:xfrm>
          <a:prstGeom prst="rect">
            <a:avLst/>
          </a:prstGeom>
        </p:spPr>
      </p:pic>
      <p:sp>
        <p:nvSpPr>
          <p:cNvPr id="4" name="Rubrik 1"/>
          <p:cNvSpPr>
            <a:spLocks noGrp="1"/>
          </p:cNvSpPr>
          <p:nvPr>
            <p:ph type="title"/>
          </p:nvPr>
        </p:nvSpPr>
        <p:spPr/>
        <p:txBody>
          <a:bodyPr>
            <a:normAutofit/>
          </a:bodyPr>
          <a:lstStyle/>
          <a:p>
            <a:r>
              <a:rPr lang="sv-SE" b="0" dirty="0" smtClean="0">
                <a:latin typeface="Calibri Light" pitchFamily="34" charset="0"/>
              </a:rPr>
              <a:t>Hur mår du rent allmänt?</a:t>
            </a:r>
            <a:br>
              <a:rPr lang="sv-SE" b="0" dirty="0" smtClean="0">
                <a:latin typeface="Calibri Light" pitchFamily="34" charset="0"/>
              </a:rPr>
            </a:br>
            <a:r>
              <a:rPr lang="sv-SE" sz="1600" b="0" dirty="0" smtClean="0">
                <a:latin typeface="Calibri Light" pitchFamily="34" charset="0"/>
              </a:rPr>
              <a:t>Årskurs 7-9</a:t>
            </a:r>
            <a:endParaRPr lang="sv-SE" sz="1600" b="0" dirty="0">
              <a:latin typeface="Calibri Light" pitchFamily="34" charset="0"/>
            </a:endParaRPr>
          </a:p>
        </p:txBody>
      </p:sp>
    </p:spTree>
    <p:extLst>
      <p:ext uri="{BB962C8B-B14F-4D97-AF65-F5344CB8AC3E}">
        <p14:creationId xmlns:p14="http://schemas.microsoft.com/office/powerpoint/2010/main" val="401292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0" dirty="0">
                <a:latin typeface="Calibri Light" pitchFamily="34" charset="0"/>
              </a:rPr>
              <a:t>Narkotika</a:t>
            </a:r>
            <a:br>
              <a:rPr lang="sv-SE" b="0" dirty="0">
                <a:latin typeface="Calibri Light" pitchFamily="34" charset="0"/>
              </a:rPr>
            </a:br>
            <a:r>
              <a:rPr lang="sv-SE" sz="1800" b="0" dirty="0">
                <a:latin typeface="Calibri Light" pitchFamily="34" charset="0"/>
              </a:rPr>
              <a:t>Årskurs 7-9</a:t>
            </a:r>
            <a:endParaRPr lang="sv-SE" sz="1800" dirty="0"/>
          </a:p>
        </p:txBody>
      </p:sp>
      <p:pic>
        <p:nvPicPr>
          <p:cNvPr id="4" name="Platshållare för innehåll 3"/>
          <p:cNvPicPr>
            <a:picLocks noGrp="1" noChangeAspect="1"/>
          </p:cNvPicPr>
          <p:nvPr>
            <p:ph idx="1"/>
          </p:nvPr>
        </p:nvPicPr>
        <p:blipFill>
          <a:blip r:embed="rId2"/>
          <a:stretch>
            <a:fillRect/>
          </a:stretch>
        </p:blipFill>
        <p:spPr>
          <a:xfrm>
            <a:off x="479425" y="1628775"/>
            <a:ext cx="8110991" cy="4464050"/>
          </a:xfrm>
          <a:prstGeom prst="rect">
            <a:avLst/>
          </a:prstGeom>
        </p:spPr>
      </p:pic>
    </p:spTree>
    <p:extLst>
      <p:ext uri="{BB962C8B-B14F-4D97-AF65-F5344CB8AC3E}">
        <p14:creationId xmlns:p14="http://schemas.microsoft.com/office/powerpoint/2010/main" val="2183861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0" dirty="0">
                <a:latin typeface="Calibri Light" pitchFamily="34" charset="0"/>
              </a:rPr>
              <a:t>Narkotika</a:t>
            </a:r>
            <a:br>
              <a:rPr lang="sv-SE" b="0" dirty="0">
                <a:latin typeface="Calibri Light" pitchFamily="34" charset="0"/>
              </a:rPr>
            </a:br>
            <a:r>
              <a:rPr lang="sv-SE" sz="1800" b="0" dirty="0">
                <a:latin typeface="Calibri Light" pitchFamily="34" charset="0"/>
              </a:rPr>
              <a:t>Årskurs 7-9</a:t>
            </a:r>
            <a:endParaRPr lang="sv-SE" sz="1800" dirty="0"/>
          </a:p>
        </p:txBody>
      </p:sp>
      <p:pic>
        <p:nvPicPr>
          <p:cNvPr id="4" name="Platshållare för innehåll 3"/>
          <p:cNvPicPr>
            <a:picLocks noGrp="1" noChangeAspect="1"/>
          </p:cNvPicPr>
          <p:nvPr>
            <p:ph idx="1"/>
          </p:nvPr>
        </p:nvPicPr>
        <p:blipFill>
          <a:blip r:embed="rId2"/>
          <a:stretch>
            <a:fillRect/>
          </a:stretch>
        </p:blipFill>
        <p:spPr>
          <a:xfrm>
            <a:off x="479425" y="1663944"/>
            <a:ext cx="8110991" cy="4464050"/>
          </a:xfrm>
          <a:prstGeom prst="rect">
            <a:avLst/>
          </a:prstGeom>
        </p:spPr>
      </p:pic>
    </p:spTree>
    <p:extLst>
      <p:ext uri="{BB962C8B-B14F-4D97-AF65-F5344CB8AC3E}">
        <p14:creationId xmlns:p14="http://schemas.microsoft.com/office/powerpoint/2010/main" val="328984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Samband mellan alkohol och narkotika</a:t>
            </a:r>
            <a:r>
              <a:rPr lang="sv-SE" sz="5400" dirty="0">
                <a:latin typeface="Calibri Light" pitchFamily="34" charset="0"/>
              </a:rPr>
              <a:t/>
            </a:r>
            <a:br>
              <a:rPr lang="sv-SE" sz="5400" dirty="0">
                <a:latin typeface="Calibri Light" pitchFamily="34" charset="0"/>
              </a:rPr>
            </a:br>
            <a:r>
              <a:rPr lang="sv-SE" sz="1600" b="0" dirty="0">
                <a:latin typeface="Calibri Light" pitchFamily="34" charset="0"/>
              </a:rPr>
              <a:t>Årskurs 7-9</a:t>
            </a:r>
            <a:endParaRPr lang="sv-SE" sz="1600" b="0" dirty="0"/>
          </a:p>
        </p:txBody>
      </p:sp>
      <p:pic>
        <p:nvPicPr>
          <p:cNvPr id="4" name="Platshållare för innehåll 3"/>
          <p:cNvPicPr>
            <a:picLocks noGrp="1" noChangeAspect="1"/>
          </p:cNvPicPr>
          <p:nvPr>
            <p:ph idx="1"/>
          </p:nvPr>
        </p:nvPicPr>
        <p:blipFill>
          <a:blip r:embed="rId2"/>
          <a:stretch>
            <a:fillRect/>
          </a:stretch>
        </p:blipFill>
        <p:spPr>
          <a:xfrm>
            <a:off x="479425" y="1637567"/>
            <a:ext cx="8110991" cy="4464050"/>
          </a:xfrm>
          <a:prstGeom prst="rect">
            <a:avLst/>
          </a:prstGeom>
        </p:spPr>
      </p:pic>
    </p:spTree>
    <p:extLst>
      <p:ext uri="{BB962C8B-B14F-4D97-AF65-F5344CB8AC3E}">
        <p14:creationId xmlns:p14="http://schemas.microsoft.com/office/powerpoint/2010/main" val="2702633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Samband mellan rökning och narkotika</a:t>
            </a:r>
            <a:r>
              <a:rPr lang="sv-SE" sz="5400" dirty="0">
                <a:latin typeface="Calibri Light" pitchFamily="34" charset="0"/>
              </a:rPr>
              <a:t/>
            </a:r>
            <a:br>
              <a:rPr lang="sv-SE" sz="5400" dirty="0">
                <a:latin typeface="Calibri Light" pitchFamily="34" charset="0"/>
              </a:rPr>
            </a:br>
            <a:r>
              <a:rPr lang="sv-SE" sz="1600" b="0" dirty="0">
                <a:latin typeface="Calibri Light" pitchFamily="34" charset="0"/>
              </a:rPr>
              <a:t>Årskurs 7-9</a:t>
            </a:r>
            <a:endParaRPr lang="sv-SE" sz="1600" b="0" dirty="0"/>
          </a:p>
        </p:txBody>
      </p:sp>
      <p:pic>
        <p:nvPicPr>
          <p:cNvPr id="6" name="Platshållare för innehåll 5"/>
          <p:cNvPicPr>
            <a:picLocks noGrp="1" noChangeAspect="1"/>
          </p:cNvPicPr>
          <p:nvPr>
            <p:ph idx="1"/>
          </p:nvPr>
        </p:nvPicPr>
        <p:blipFill>
          <a:blip r:embed="rId2"/>
          <a:stretch>
            <a:fillRect/>
          </a:stretch>
        </p:blipFill>
        <p:spPr>
          <a:xfrm>
            <a:off x="479425" y="1637567"/>
            <a:ext cx="8110991" cy="4464050"/>
          </a:xfrm>
          <a:prstGeom prst="rect">
            <a:avLst/>
          </a:prstGeom>
        </p:spPr>
      </p:pic>
    </p:spTree>
    <p:extLst>
      <p:ext uri="{BB962C8B-B14F-4D97-AF65-F5344CB8AC3E}">
        <p14:creationId xmlns:p14="http://schemas.microsoft.com/office/powerpoint/2010/main" val="392378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Samband mellan snusning och narkotika</a:t>
            </a:r>
            <a:r>
              <a:rPr lang="sv-SE" sz="5400" dirty="0">
                <a:latin typeface="Calibri Light" pitchFamily="34" charset="0"/>
              </a:rPr>
              <a:t/>
            </a:r>
            <a:br>
              <a:rPr lang="sv-SE" sz="5400" dirty="0">
                <a:latin typeface="Calibri Light" pitchFamily="34" charset="0"/>
              </a:rPr>
            </a:br>
            <a:r>
              <a:rPr lang="sv-SE" sz="1600" dirty="0">
                <a:latin typeface="Calibri Light" pitchFamily="34" charset="0"/>
              </a:rPr>
              <a:t>Årskurs 7-9</a:t>
            </a:r>
            <a:endParaRPr lang="sv-SE" sz="1600" dirty="0"/>
          </a:p>
        </p:txBody>
      </p:sp>
      <p:pic>
        <p:nvPicPr>
          <p:cNvPr id="4" name="Platshållare för innehåll 3"/>
          <p:cNvPicPr>
            <a:picLocks noGrp="1" noChangeAspect="1"/>
          </p:cNvPicPr>
          <p:nvPr>
            <p:ph idx="1"/>
          </p:nvPr>
        </p:nvPicPr>
        <p:blipFill>
          <a:blip r:embed="rId2"/>
          <a:stretch>
            <a:fillRect/>
          </a:stretch>
        </p:blipFill>
        <p:spPr>
          <a:xfrm>
            <a:off x="413927" y="1822206"/>
            <a:ext cx="8110991" cy="4464050"/>
          </a:xfrm>
          <a:prstGeom prst="rect">
            <a:avLst/>
          </a:prstGeom>
        </p:spPr>
      </p:pic>
    </p:spTree>
    <p:extLst>
      <p:ext uri="{BB962C8B-B14F-4D97-AF65-F5344CB8AC3E}">
        <p14:creationId xmlns:p14="http://schemas.microsoft.com/office/powerpoint/2010/main" val="21443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”Det är bra att det är olagligt med cannabis”</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28775"/>
            <a:ext cx="8110991" cy="4464050"/>
          </a:xfrm>
          <a:prstGeom prst="rect">
            <a:avLst/>
          </a:prstGeom>
        </p:spPr>
      </p:pic>
    </p:spTree>
    <p:extLst>
      <p:ext uri="{BB962C8B-B14F-4D97-AF65-F5344CB8AC3E}">
        <p14:creationId xmlns:p14="http://schemas.microsoft.com/office/powerpoint/2010/main" val="300788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”Det är bra att det är olagligt med cannabis”</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707906"/>
            <a:ext cx="8110991" cy="4464050"/>
          </a:xfrm>
          <a:prstGeom prst="rect">
            <a:avLst/>
          </a:prstGeom>
        </p:spPr>
      </p:pic>
    </p:spTree>
    <p:extLst>
      <p:ext uri="{BB962C8B-B14F-4D97-AF65-F5344CB8AC3E}">
        <p14:creationId xmlns:p14="http://schemas.microsoft.com/office/powerpoint/2010/main" val="76962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0" dirty="0"/>
              <a:t>Ungdomars tankar på hur man skulle kunna förbättra för ungdomarna i Strömstads kommun:</a:t>
            </a:r>
            <a:endParaRPr lang="sv-SE" sz="3200" b="0" dirty="0"/>
          </a:p>
        </p:txBody>
      </p:sp>
      <p:sp>
        <p:nvSpPr>
          <p:cNvPr id="3" name="Platshållare för innehåll 2"/>
          <p:cNvSpPr>
            <a:spLocks noGrp="1"/>
          </p:cNvSpPr>
          <p:nvPr>
            <p:ph idx="1"/>
          </p:nvPr>
        </p:nvSpPr>
        <p:spPr/>
        <p:txBody>
          <a:bodyPr/>
          <a:lstStyle/>
          <a:p>
            <a:pPr marL="228600" lvl="0" indent="-228600">
              <a:buClr>
                <a:srgbClr val="5B9BD5"/>
              </a:buClr>
              <a:buSzPct val="150000"/>
              <a:buFont typeface="Calibri" panose="020F0502020204030204" pitchFamily="34" charset="0"/>
              <a:buChar char="›"/>
            </a:pPr>
            <a:r>
              <a:rPr lang="sv-SE" sz="1200" i="1" dirty="0">
                <a:solidFill>
                  <a:prstClr val="black"/>
                </a:solidFill>
              </a:rPr>
              <a:t>Det är många som röker o dricker här på skolan. det känns inte som om någon vuxen ser det. för jag är trött på att man tycker alla olika sorters rökning är coolt. det är inte det och de fattar inte riktig konsekvenserna med det. om de ska röka försök inte påverka andra att göra det.</a:t>
            </a:r>
          </a:p>
          <a:p>
            <a:pPr marL="228600" lvl="0" indent="-228600">
              <a:buClr>
                <a:srgbClr val="5B9BD5"/>
              </a:buClr>
              <a:buSzPct val="150000"/>
              <a:buFont typeface="Calibri" panose="020F0502020204030204" pitchFamily="34" charset="0"/>
              <a:buChar char="›"/>
            </a:pPr>
            <a:r>
              <a:rPr lang="sv-SE" sz="1200" i="1" dirty="0">
                <a:solidFill>
                  <a:prstClr val="black"/>
                </a:solidFill>
              </a:rPr>
              <a:t>En sak som skulle vart bra för hela skolan är att man ska inte använda saker som någon är allergiskt emot.</a:t>
            </a:r>
          </a:p>
          <a:p>
            <a:pPr marL="228600" lvl="0" indent="-228600">
              <a:buClr>
                <a:srgbClr val="5B9BD5"/>
              </a:buClr>
              <a:buSzPct val="150000"/>
              <a:buFont typeface="Calibri" panose="020F0502020204030204" pitchFamily="34" charset="0"/>
              <a:buChar char="›"/>
            </a:pPr>
            <a:r>
              <a:rPr lang="sv-SE" sz="1200" i="1" dirty="0">
                <a:solidFill>
                  <a:prstClr val="black"/>
                </a:solidFill>
              </a:rPr>
              <a:t>Om man ser någon med snusdosa tex så borde ni vuxna ta hand om det.</a:t>
            </a:r>
          </a:p>
          <a:p>
            <a:pPr marL="228600" lvl="0" indent="-228600">
              <a:buClr>
                <a:srgbClr val="5B9BD5"/>
              </a:buClr>
              <a:buSzPct val="150000"/>
              <a:buFont typeface="Calibri" panose="020F0502020204030204" pitchFamily="34" charset="0"/>
              <a:buChar char="›"/>
            </a:pPr>
            <a:r>
              <a:rPr lang="sv-SE" sz="1200" i="1" dirty="0">
                <a:solidFill>
                  <a:prstClr val="black"/>
                </a:solidFill>
              </a:rPr>
              <a:t>Att man måste hålla koll på vilka i skolan som snusar osv, för jag ser vilka som gör det och alla vuxna får faktiskt ta tag i detta nu! </a:t>
            </a:r>
          </a:p>
          <a:p>
            <a:pPr marL="228600" lvl="0" indent="-228600">
              <a:buClr>
                <a:srgbClr val="5B9BD5"/>
              </a:buClr>
              <a:buSzPct val="150000"/>
              <a:buFont typeface="Calibri" panose="020F0502020204030204" pitchFamily="34" charset="0"/>
              <a:buChar char="›"/>
            </a:pPr>
            <a:r>
              <a:rPr lang="sv-SE" sz="1200" i="1" dirty="0">
                <a:solidFill>
                  <a:prstClr val="black"/>
                </a:solidFill>
              </a:rPr>
              <a:t>Skaffa mer roliga saker tex bowling. </a:t>
            </a:r>
          </a:p>
          <a:p>
            <a:pPr marL="228600" lvl="0" indent="-228600">
              <a:buClr>
                <a:srgbClr val="5B9BD5"/>
              </a:buClr>
              <a:buSzPct val="150000"/>
              <a:buFont typeface="Calibri" panose="020F0502020204030204" pitchFamily="34" charset="0"/>
              <a:buChar char="›"/>
            </a:pPr>
            <a:r>
              <a:rPr lang="sv-SE" sz="1200" i="1" dirty="0">
                <a:solidFill>
                  <a:prstClr val="black"/>
                </a:solidFill>
              </a:rPr>
              <a:t>Göra en nyare skateboard park som är bättre och större. </a:t>
            </a:r>
          </a:p>
          <a:p>
            <a:pPr marL="228600" lvl="0" indent="-228600">
              <a:buClr>
                <a:srgbClr val="5B9BD5"/>
              </a:buClr>
              <a:buSzPct val="150000"/>
              <a:buFont typeface="Calibri" panose="020F0502020204030204" pitchFamily="34" charset="0"/>
              <a:buChar char="›"/>
            </a:pPr>
            <a:r>
              <a:rPr lang="sv-SE" sz="1200" i="1" dirty="0">
                <a:solidFill>
                  <a:prstClr val="black"/>
                </a:solidFill>
              </a:rPr>
              <a:t>Man skulle kunna göra fler platser som man kan hänga på. Som gallerior eller andra platser. </a:t>
            </a:r>
          </a:p>
          <a:p>
            <a:pPr marL="228600" lvl="0" indent="-228600">
              <a:buClr>
                <a:srgbClr val="5B9BD5"/>
              </a:buClr>
              <a:buSzPct val="150000"/>
              <a:buFont typeface="Calibri" panose="020F0502020204030204" pitchFamily="34" charset="0"/>
              <a:buChar char="›"/>
            </a:pPr>
            <a:r>
              <a:rPr lang="sv-SE" sz="1200" i="1" dirty="0">
                <a:solidFill>
                  <a:prstClr val="black"/>
                </a:solidFill>
              </a:rPr>
              <a:t>Ha mer fritidsaktiviteter att välja på, </a:t>
            </a:r>
            <a:r>
              <a:rPr lang="sv-SE" sz="1200" i="1" dirty="0" err="1">
                <a:solidFill>
                  <a:prstClr val="black"/>
                </a:solidFill>
              </a:rPr>
              <a:t>t.ex</a:t>
            </a:r>
            <a:r>
              <a:rPr lang="sv-SE" sz="1200" i="1" dirty="0">
                <a:solidFill>
                  <a:prstClr val="black"/>
                </a:solidFill>
              </a:rPr>
              <a:t> basket, thaiboxning etc. </a:t>
            </a:r>
          </a:p>
          <a:p>
            <a:pPr marL="228600" lvl="0" indent="-228600">
              <a:buClr>
                <a:srgbClr val="5B9BD5"/>
              </a:buClr>
              <a:buSzPct val="150000"/>
              <a:buFont typeface="Calibri" panose="020F0502020204030204" pitchFamily="34" charset="0"/>
              <a:buChar char="›"/>
            </a:pPr>
            <a:r>
              <a:rPr lang="sv-SE" sz="1200" i="1" dirty="0">
                <a:solidFill>
                  <a:prstClr val="black"/>
                </a:solidFill>
              </a:rPr>
              <a:t>Att dem som behöver extra hjälp får extra hjälp. </a:t>
            </a:r>
          </a:p>
          <a:p>
            <a:pPr marL="228600" lvl="0" indent="-228600">
              <a:buClr>
                <a:srgbClr val="5B9BD5"/>
              </a:buClr>
              <a:buSzPct val="150000"/>
              <a:buFont typeface="Calibri" panose="020F0502020204030204" pitchFamily="34" charset="0"/>
              <a:buChar char="›"/>
            </a:pPr>
            <a:r>
              <a:rPr lang="sv-SE" sz="1200" i="1" dirty="0">
                <a:solidFill>
                  <a:prstClr val="black"/>
                </a:solidFill>
              </a:rPr>
              <a:t>Man skulle kunna anordna en fritidsgård för ungdomar i Strömstad. </a:t>
            </a:r>
          </a:p>
          <a:p>
            <a:pPr marL="228600" lvl="0" indent="-228600">
              <a:buClr>
                <a:srgbClr val="5B9BD5"/>
              </a:buClr>
              <a:buSzPct val="150000"/>
              <a:buFont typeface="Calibri" panose="020F0502020204030204" pitchFamily="34" charset="0"/>
              <a:buChar char="›"/>
            </a:pPr>
            <a:r>
              <a:rPr lang="sv-SE" sz="1200" i="1" dirty="0">
                <a:solidFill>
                  <a:prstClr val="black"/>
                </a:solidFill>
              </a:rPr>
              <a:t>Kanske ha mer saker man kan göra när man är ledig </a:t>
            </a:r>
            <a:r>
              <a:rPr lang="sv-SE" sz="1200" i="1" dirty="0" err="1">
                <a:solidFill>
                  <a:prstClr val="black"/>
                </a:solidFill>
              </a:rPr>
              <a:t>t.ex</a:t>
            </a:r>
            <a:r>
              <a:rPr lang="sv-SE" sz="1200" i="1" dirty="0">
                <a:solidFill>
                  <a:prstClr val="black"/>
                </a:solidFill>
              </a:rPr>
              <a:t> bowlinghall. </a:t>
            </a:r>
          </a:p>
          <a:p>
            <a:pPr marL="228600" lvl="0" indent="-228600">
              <a:buClr>
                <a:srgbClr val="5B9BD5"/>
              </a:buClr>
              <a:buSzPct val="150000"/>
              <a:buFont typeface="Calibri" panose="020F0502020204030204" pitchFamily="34" charset="0"/>
              <a:buChar char="›"/>
            </a:pPr>
            <a:r>
              <a:rPr lang="sv-SE" sz="1200" i="1" dirty="0">
                <a:solidFill>
                  <a:prstClr val="black"/>
                </a:solidFill>
              </a:rPr>
              <a:t>Ta drog och alkohol test. </a:t>
            </a:r>
          </a:p>
          <a:p>
            <a:pPr marL="228600" lvl="0" indent="-228600">
              <a:buClr>
                <a:srgbClr val="5B9BD5"/>
              </a:buClr>
              <a:buSzPct val="150000"/>
              <a:buFont typeface="Calibri" panose="020F0502020204030204" pitchFamily="34" charset="0"/>
              <a:buChar char="›"/>
            </a:pPr>
            <a:r>
              <a:rPr lang="sv-SE" sz="1200" i="1" dirty="0">
                <a:solidFill>
                  <a:prstClr val="black"/>
                </a:solidFill>
              </a:rPr>
              <a:t>Ge alla busskort kanske... </a:t>
            </a:r>
            <a:endParaRPr lang="sv-SE" dirty="0"/>
          </a:p>
        </p:txBody>
      </p:sp>
    </p:spTree>
    <p:extLst>
      <p:ext uri="{BB962C8B-B14F-4D97-AF65-F5344CB8AC3E}">
        <p14:creationId xmlns:p14="http://schemas.microsoft.com/office/powerpoint/2010/main" val="2178839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0" dirty="0">
                <a:solidFill>
                  <a:srgbClr val="0079BC"/>
                </a:solidFill>
              </a:rPr>
              <a:t>Ungdomars tankar på hur man skulle kunna förbättra för ungdomarna i Strömstads kommun:</a:t>
            </a:r>
            <a:endParaRPr lang="sv-SE" dirty="0"/>
          </a:p>
        </p:txBody>
      </p:sp>
      <p:sp>
        <p:nvSpPr>
          <p:cNvPr id="3" name="Platshållare för innehåll 2"/>
          <p:cNvSpPr>
            <a:spLocks noGrp="1"/>
          </p:cNvSpPr>
          <p:nvPr>
            <p:ph idx="1"/>
          </p:nvPr>
        </p:nvSpPr>
        <p:spPr/>
        <p:txBody>
          <a:bodyPr/>
          <a:lstStyle/>
          <a:p>
            <a:pPr marL="228600" lvl="0" indent="-228600">
              <a:buClr>
                <a:srgbClr val="5B9BD5"/>
              </a:buClr>
              <a:buSzPct val="150000"/>
              <a:buFont typeface="Calibri" panose="020F0502020204030204" pitchFamily="34" charset="0"/>
              <a:buChar char="›"/>
            </a:pPr>
            <a:r>
              <a:rPr lang="sv-SE" sz="1200" i="1" dirty="0">
                <a:solidFill>
                  <a:prstClr val="black"/>
                </a:solidFill>
              </a:rPr>
              <a:t>Kanske ta lektioner och prata om alkohol, tobak och narkotika. </a:t>
            </a:r>
          </a:p>
          <a:p>
            <a:pPr marL="228600" lvl="0" indent="-228600">
              <a:buClr>
                <a:srgbClr val="5B9BD5"/>
              </a:buClr>
              <a:buSzPct val="150000"/>
              <a:buFont typeface="Calibri" panose="020F0502020204030204" pitchFamily="34" charset="0"/>
              <a:buChar char="›"/>
            </a:pPr>
            <a:r>
              <a:rPr lang="sv-SE" sz="1200" i="1" dirty="0">
                <a:solidFill>
                  <a:prstClr val="black"/>
                </a:solidFill>
              </a:rPr>
              <a:t>Låta oss ha delvis mobilerna på raster istället för en mobilfri skola, liksom det stör inte direkt. </a:t>
            </a:r>
          </a:p>
          <a:p>
            <a:pPr marL="228600" lvl="0" indent="-228600">
              <a:buClr>
                <a:srgbClr val="5B9BD5"/>
              </a:buClr>
              <a:buSzPct val="150000"/>
              <a:buFont typeface="Calibri" panose="020F0502020204030204" pitchFamily="34" charset="0"/>
              <a:buChar char="›"/>
            </a:pPr>
            <a:r>
              <a:rPr lang="sv-SE" sz="1200" i="1" dirty="0">
                <a:solidFill>
                  <a:prstClr val="black"/>
                </a:solidFill>
              </a:rPr>
              <a:t>Roligare saker att göra i stan typ badland, trampolinpark, stor biograf, äventyrsbad, ett fett stort shopping center... </a:t>
            </a:r>
          </a:p>
          <a:p>
            <a:pPr marL="228600" lvl="0" indent="-228600">
              <a:buClr>
                <a:srgbClr val="5B9BD5"/>
              </a:buClr>
              <a:buSzPct val="150000"/>
              <a:buFont typeface="Calibri" panose="020F0502020204030204" pitchFamily="34" charset="0"/>
              <a:buChar char="›"/>
            </a:pPr>
            <a:r>
              <a:rPr lang="sv-SE" sz="1200" i="1" dirty="0">
                <a:solidFill>
                  <a:prstClr val="black"/>
                </a:solidFill>
              </a:rPr>
              <a:t>Folk med social fobi ska kunna få hemundervisning eller skickade läxor hem </a:t>
            </a:r>
          </a:p>
          <a:p>
            <a:pPr marL="228600" lvl="0" indent="-228600">
              <a:buClr>
                <a:srgbClr val="5B9BD5"/>
              </a:buClr>
              <a:buSzPct val="150000"/>
              <a:buFont typeface="Calibri" panose="020F0502020204030204" pitchFamily="34" charset="0"/>
              <a:buChar char="›"/>
            </a:pPr>
            <a:r>
              <a:rPr lang="sv-SE" sz="1200" i="1" dirty="0">
                <a:solidFill>
                  <a:prstClr val="black"/>
                </a:solidFill>
              </a:rPr>
              <a:t>Bygga en skatepark på </a:t>
            </a:r>
            <a:r>
              <a:rPr lang="sv-SE" sz="1200" i="1" dirty="0" err="1">
                <a:solidFill>
                  <a:prstClr val="black"/>
                </a:solidFill>
              </a:rPr>
              <a:t>Rödshöjden</a:t>
            </a:r>
            <a:r>
              <a:rPr lang="sv-SE" sz="1200" i="1" dirty="0">
                <a:solidFill>
                  <a:prstClr val="black"/>
                </a:solidFill>
              </a:rPr>
              <a:t>. </a:t>
            </a:r>
          </a:p>
          <a:p>
            <a:pPr marL="228600" lvl="0" indent="-228600">
              <a:buClr>
                <a:srgbClr val="5B9BD5"/>
              </a:buClr>
              <a:buSzPct val="150000"/>
              <a:buFont typeface="Calibri" panose="020F0502020204030204" pitchFamily="34" charset="0"/>
              <a:buChar char="›"/>
            </a:pPr>
            <a:r>
              <a:rPr lang="sv-SE" sz="1200" i="1" dirty="0">
                <a:solidFill>
                  <a:prstClr val="black"/>
                </a:solidFill>
              </a:rPr>
              <a:t>Mer lärare som gör att man får mer lektioner gjorda snabbare och man får sluta tidigare istället för att få 1 timmars raster. </a:t>
            </a:r>
          </a:p>
          <a:p>
            <a:pPr marL="228600" lvl="0" indent="-228600">
              <a:buClr>
                <a:srgbClr val="5B9BD5"/>
              </a:buClr>
              <a:buSzPct val="150000"/>
              <a:buFont typeface="Calibri" panose="020F0502020204030204" pitchFamily="34" charset="0"/>
              <a:buChar char="›"/>
            </a:pPr>
            <a:r>
              <a:rPr lang="sv-SE" sz="1200" i="1" dirty="0">
                <a:solidFill>
                  <a:prstClr val="black"/>
                </a:solidFill>
              </a:rPr>
              <a:t>Tycker föräldrar kan ha lite bättre koll o vart deras barn är om kvällarna </a:t>
            </a:r>
          </a:p>
          <a:p>
            <a:pPr marL="228600" lvl="0" indent="-228600">
              <a:buClr>
                <a:srgbClr val="5B9BD5"/>
              </a:buClr>
              <a:buSzPct val="150000"/>
              <a:buFont typeface="Calibri" panose="020F0502020204030204" pitchFamily="34" charset="0"/>
              <a:buChar char="›"/>
            </a:pPr>
            <a:r>
              <a:rPr lang="sv-SE" sz="1200" i="1" dirty="0">
                <a:solidFill>
                  <a:prstClr val="black"/>
                </a:solidFill>
              </a:rPr>
              <a:t>Jag tycker att dem ska förbättra skolmaten för ifall det blir dålig mat blir alla hungriga på lektion och blir ointresserade av att följa med. </a:t>
            </a:r>
          </a:p>
          <a:p>
            <a:pPr marL="228600" lvl="0" indent="-228600">
              <a:buClr>
                <a:srgbClr val="5B9BD5"/>
              </a:buClr>
              <a:buSzPct val="150000"/>
              <a:buFont typeface="Calibri" panose="020F0502020204030204" pitchFamily="34" charset="0"/>
              <a:buChar char="›"/>
            </a:pPr>
            <a:r>
              <a:rPr lang="sv-SE" sz="1200" i="1" dirty="0">
                <a:solidFill>
                  <a:prstClr val="black"/>
                </a:solidFill>
              </a:rPr>
              <a:t>Vill bara säga att man måste bli hårade med detta! För det hjälper inte att skriva detta varje år/månad och inte få någon förändring! </a:t>
            </a:r>
          </a:p>
          <a:p>
            <a:pPr marL="228600" lvl="0" indent="-228600">
              <a:buClr>
                <a:srgbClr val="5B9BD5"/>
              </a:buClr>
              <a:buSzPct val="150000"/>
              <a:buFont typeface="Calibri" panose="020F0502020204030204" pitchFamily="34" charset="0"/>
              <a:buChar char="›"/>
            </a:pPr>
            <a:r>
              <a:rPr lang="sv-SE" sz="1200" i="1" dirty="0">
                <a:solidFill>
                  <a:prstClr val="black"/>
                </a:solidFill>
              </a:rPr>
              <a:t>Nej jag vet ej tycker kanske att vi ungdomar borde spela sporter efter skolan så att vår hälsa mår bättre. Jag mår utmärkt kan inte må bättre. </a:t>
            </a:r>
          </a:p>
          <a:p>
            <a:pPr marL="228600" lvl="0" indent="-228600">
              <a:buClr>
                <a:srgbClr val="5B9BD5"/>
              </a:buClr>
              <a:buSzPct val="150000"/>
              <a:buFont typeface="Calibri" panose="020F0502020204030204" pitchFamily="34" charset="0"/>
              <a:buChar char="›"/>
            </a:pPr>
            <a:r>
              <a:rPr lang="sv-SE" sz="1200" i="1" dirty="0">
                <a:solidFill>
                  <a:prstClr val="black"/>
                </a:solidFill>
              </a:rPr>
              <a:t>Man kan informera om hur alkohol och narkotika påverkar kroppen då många inte vet det </a:t>
            </a:r>
          </a:p>
          <a:p>
            <a:pPr marL="228600" lvl="0" indent="-228600">
              <a:buClr>
                <a:srgbClr val="5B9BD5"/>
              </a:buClr>
              <a:buSzPct val="150000"/>
              <a:buFont typeface="Calibri" panose="020F0502020204030204" pitchFamily="34" charset="0"/>
              <a:buChar char="›"/>
            </a:pPr>
            <a:r>
              <a:rPr lang="sv-SE" sz="1200" i="1" dirty="0">
                <a:solidFill>
                  <a:prstClr val="black"/>
                </a:solidFill>
              </a:rPr>
              <a:t>Ha regelbunden kontakt med föräldrar/vårdnadshavare, för att det är oftast där problemet börjar. </a:t>
            </a:r>
          </a:p>
          <a:p>
            <a:endParaRPr lang="sv-SE" dirty="0"/>
          </a:p>
        </p:txBody>
      </p:sp>
    </p:spTree>
    <p:extLst>
      <p:ext uri="{BB962C8B-B14F-4D97-AF65-F5344CB8AC3E}">
        <p14:creationId xmlns:p14="http://schemas.microsoft.com/office/powerpoint/2010/main" val="424127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Hur mår du rent allmänt?</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558436"/>
            <a:ext cx="8110991" cy="4464050"/>
          </a:xfrm>
          <a:prstGeom prst="rect">
            <a:avLst/>
          </a:prstGeom>
        </p:spPr>
      </p:pic>
    </p:spTree>
    <p:extLst>
      <p:ext uri="{BB962C8B-B14F-4D97-AF65-F5344CB8AC3E}">
        <p14:creationId xmlns:p14="http://schemas.microsoft.com/office/powerpoint/2010/main" val="315289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Måendeindex</a:t>
            </a:r>
            <a:r>
              <a:rPr lang="sv-SE" dirty="0">
                <a:latin typeface="Calibri Light" pitchFamily="34" charset="0"/>
              </a:rPr>
              <a:t/>
            </a:r>
            <a:br>
              <a:rPr lang="sv-SE" dirty="0">
                <a:latin typeface="Calibri Light" pitchFamily="34" charset="0"/>
              </a:rPr>
            </a:br>
            <a:r>
              <a:rPr lang="sv-SE" sz="160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206863" y="1412874"/>
            <a:ext cx="8230313" cy="4139543"/>
          </a:xfrm>
          <a:prstGeom prst="rect">
            <a:avLst/>
          </a:prstGeom>
        </p:spPr>
      </p:pic>
      <p:pic>
        <p:nvPicPr>
          <p:cNvPr id="5" name="Bildobjekt 4"/>
          <p:cNvPicPr>
            <a:picLocks noChangeAspect="1"/>
          </p:cNvPicPr>
          <p:nvPr/>
        </p:nvPicPr>
        <p:blipFill>
          <a:blip r:embed="rId3"/>
          <a:stretch>
            <a:fillRect/>
          </a:stretch>
        </p:blipFill>
        <p:spPr>
          <a:xfrm>
            <a:off x="5321056" y="5552417"/>
            <a:ext cx="6870944" cy="743384"/>
          </a:xfrm>
          <a:prstGeom prst="rect">
            <a:avLst/>
          </a:prstGeom>
        </p:spPr>
      </p:pic>
      <p:pic>
        <p:nvPicPr>
          <p:cNvPr id="6" name="Bildobjekt 5"/>
          <p:cNvPicPr>
            <a:picLocks noChangeAspect="1"/>
          </p:cNvPicPr>
          <p:nvPr/>
        </p:nvPicPr>
        <p:blipFill>
          <a:blip r:embed="rId4"/>
          <a:stretch>
            <a:fillRect/>
          </a:stretch>
        </p:blipFill>
        <p:spPr>
          <a:xfrm>
            <a:off x="-98854" y="1412874"/>
            <a:ext cx="883997" cy="384081"/>
          </a:xfrm>
          <a:prstGeom prst="rect">
            <a:avLst/>
          </a:prstGeom>
        </p:spPr>
      </p:pic>
    </p:spTree>
    <p:extLst>
      <p:ext uri="{BB962C8B-B14F-4D97-AF65-F5344CB8AC3E}">
        <p14:creationId xmlns:p14="http://schemas.microsoft.com/office/powerpoint/2010/main" val="31701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Deltar du i någon organiserad fritidsaktivitet?</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11190"/>
            <a:ext cx="8110991" cy="4464050"/>
          </a:xfrm>
          <a:prstGeom prst="rect">
            <a:avLst/>
          </a:prstGeom>
        </p:spPr>
      </p:pic>
    </p:spTree>
    <p:extLst>
      <p:ext uri="{BB962C8B-B14F-4D97-AF65-F5344CB8AC3E}">
        <p14:creationId xmlns:p14="http://schemas.microsoft.com/office/powerpoint/2010/main" val="125306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Deltar du i någon organiserad fritidsaktivitet?</a:t>
            </a:r>
            <a:br>
              <a:rPr lang="sv-SE" b="0" dirty="0">
                <a:latin typeface="Calibri Light" pitchFamily="34" charset="0"/>
              </a:rPr>
            </a:br>
            <a:r>
              <a:rPr lang="sv-SE" sz="18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558437"/>
            <a:ext cx="8110991" cy="4464050"/>
          </a:xfrm>
          <a:prstGeom prst="rect">
            <a:avLst/>
          </a:prstGeom>
        </p:spPr>
      </p:pic>
    </p:spTree>
    <p:extLst>
      <p:ext uri="{BB962C8B-B14F-4D97-AF65-F5344CB8AC3E}">
        <p14:creationId xmlns:p14="http://schemas.microsoft.com/office/powerpoint/2010/main" val="89676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Har du någon att prata med om det som är viktigt?</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549644"/>
            <a:ext cx="8491399" cy="4464050"/>
          </a:xfrm>
          <a:prstGeom prst="rect">
            <a:avLst/>
          </a:prstGeom>
        </p:spPr>
      </p:pic>
    </p:spTree>
    <p:extLst>
      <p:ext uri="{BB962C8B-B14F-4D97-AF65-F5344CB8AC3E}">
        <p14:creationId xmlns:p14="http://schemas.microsoft.com/office/powerpoint/2010/main" val="65306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latin typeface="Calibri Light" pitchFamily="34" charset="0"/>
              </a:rPr>
              <a:t>Hur trivs du i skolan?</a:t>
            </a:r>
            <a:br>
              <a:rPr lang="sv-SE" b="0" dirty="0">
                <a:latin typeface="Calibri Light" pitchFamily="34" charset="0"/>
              </a:rPr>
            </a:br>
            <a:r>
              <a:rPr lang="sv-SE" sz="1600" b="0" dirty="0">
                <a:latin typeface="Calibri Light" pitchFamily="34" charset="0"/>
              </a:rPr>
              <a:t>Årskurs 7-9</a:t>
            </a:r>
            <a:endParaRPr lang="sv-SE" dirty="0"/>
          </a:p>
        </p:txBody>
      </p:sp>
      <p:pic>
        <p:nvPicPr>
          <p:cNvPr id="4" name="Platshållare för innehåll 3"/>
          <p:cNvPicPr>
            <a:picLocks noGrp="1" noChangeAspect="1"/>
          </p:cNvPicPr>
          <p:nvPr>
            <p:ph idx="1"/>
          </p:nvPr>
        </p:nvPicPr>
        <p:blipFill>
          <a:blip r:embed="rId2"/>
          <a:stretch>
            <a:fillRect/>
          </a:stretch>
        </p:blipFill>
        <p:spPr>
          <a:xfrm>
            <a:off x="479425" y="1611190"/>
            <a:ext cx="8110991" cy="4464050"/>
          </a:xfrm>
          <a:prstGeom prst="rect">
            <a:avLst/>
          </a:prstGeom>
        </p:spPr>
      </p:pic>
    </p:spTree>
    <p:extLst>
      <p:ext uri="{BB962C8B-B14F-4D97-AF65-F5344CB8AC3E}">
        <p14:creationId xmlns:p14="http://schemas.microsoft.com/office/powerpoint/2010/main" val="1396610258"/>
      </p:ext>
    </p:extLst>
  </p:cSld>
  <p:clrMapOvr>
    <a:masterClrMapping/>
  </p:clrMapOvr>
</p:sld>
</file>

<file path=ppt/theme/theme1.xml><?xml version="1.0" encoding="utf-8"?>
<a:theme xmlns:a="http://schemas.openxmlformats.org/drawingml/2006/main" name="Office-tema">
  <a:themeElements>
    <a:clrScheme name="STDK">
      <a:dk1>
        <a:srgbClr val="323026"/>
      </a:dk1>
      <a:lt1>
        <a:sysClr val="window" lastClr="FFFFFF"/>
      </a:lt1>
      <a:dk2>
        <a:srgbClr val="48494C"/>
      </a:dk2>
      <a:lt2>
        <a:srgbClr val="A0A5A9"/>
      </a:lt2>
      <a:accent1>
        <a:srgbClr val="0079BC"/>
      </a:accent1>
      <a:accent2>
        <a:srgbClr val="ED7703"/>
      </a:accent2>
      <a:accent3>
        <a:srgbClr val="DCAA00"/>
      </a:accent3>
      <a:accent4>
        <a:srgbClr val="00A4A7"/>
      </a:accent4>
      <a:accent5>
        <a:srgbClr val="2F4C2E"/>
      </a:accent5>
      <a:accent6>
        <a:srgbClr val="323026"/>
      </a:accent6>
      <a:hlink>
        <a:srgbClr val="0079BC"/>
      </a:hlink>
      <a:folHlink>
        <a:srgbClr val="B4B5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_16-9_2" id="{7F3921EB-AF89-47A7-8830-96112DF08E78}" vid="{B1849A30-A463-4189-A966-DE324ED3C9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Ppt-mall skärm</Template>
  <TotalTime>1776</TotalTime>
  <Words>864</Words>
  <Application>Microsoft Office PowerPoint</Application>
  <PresentationFormat>Bredbild</PresentationFormat>
  <Paragraphs>88</Paragraphs>
  <Slides>38</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38</vt:i4>
      </vt:variant>
    </vt:vector>
  </HeadingPairs>
  <TitlesOfParts>
    <vt:vector size="43" baseType="lpstr">
      <vt:lpstr>Arial</vt:lpstr>
      <vt:lpstr>Calibri</vt:lpstr>
      <vt:lpstr>Calibri Light</vt:lpstr>
      <vt:lpstr>Wingdings</vt:lpstr>
      <vt:lpstr>Office-tema</vt:lpstr>
      <vt:lpstr>Drogvaneundersökning 2019</vt:lpstr>
      <vt:lpstr>Positiva resultat!! – vilka ungdomar vi har!!</vt:lpstr>
      <vt:lpstr>Hur mår du rent allmänt? Årskurs 7-9</vt:lpstr>
      <vt:lpstr>Hur mår du rent allmänt? Årskurs 7-9</vt:lpstr>
      <vt:lpstr>Måendeindex Årskurs 7-9</vt:lpstr>
      <vt:lpstr>Deltar du i någon organiserad fritidsaktivitet? Årskurs 7-9</vt:lpstr>
      <vt:lpstr>Deltar du i någon organiserad fritidsaktivitet? Årskurs 7-9</vt:lpstr>
      <vt:lpstr>Har du någon att prata med om det som är viktigt?</vt:lpstr>
      <vt:lpstr>Hur trivs du i skolan? Årskurs 7-9</vt:lpstr>
      <vt:lpstr>Känner sig inte trygg på skolan Årskurs 7-9</vt:lpstr>
      <vt:lpstr>Mobbning Årskurs 7-9</vt:lpstr>
      <vt:lpstr>Händer det att du skolkar? Årskurs 7-9</vt:lpstr>
      <vt:lpstr>Vet dina föräldrar var du är på fredags- och lördagskvällar? Årskurs 7-9</vt:lpstr>
      <vt:lpstr>Riskbeteenden</vt:lpstr>
      <vt:lpstr>Alkoholkonsumtion Andel elever som druckit alkohol</vt:lpstr>
      <vt:lpstr>Alkoholkonsumtion Årskurs 7-9</vt:lpstr>
      <vt:lpstr>Alkoholkonsumtion uppdelat flickor/pojkar Årskurs 7-9</vt:lpstr>
      <vt:lpstr>Var får du vanligtvis alkohol ifrån? Årskurs 7-9</vt:lpstr>
      <vt:lpstr>Mina föräldrar tillåter INTE att jag dricker alkohol Årskurs 7-9</vt:lpstr>
      <vt:lpstr>Trafikfrågor Årskurs 7-9</vt:lpstr>
      <vt:lpstr>Tobaksvanor Årskurs 7-9</vt:lpstr>
      <vt:lpstr>Har aldrig rökt Årskurs 7-9</vt:lpstr>
      <vt:lpstr>Rökning åk 7-9</vt:lpstr>
      <vt:lpstr>Har aldrig snusat Årskurs 7-9</vt:lpstr>
      <vt:lpstr>Snus åk 7-9</vt:lpstr>
      <vt:lpstr>Har någon gång använt e-cigarett Årskurs 7-9</vt:lpstr>
      <vt:lpstr>Har någon gång rökt vattenpipa Årskurs 7-9</vt:lpstr>
      <vt:lpstr>Restriktivitet hos föräldrar Årskurs 7-9</vt:lpstr>
      <vt:lpstr>Har du någon gång använt receptbelagda läkemedel  (sömnmedel, lugnande läkemedel, smärtstillande m.m.) UTAN läkarordination? Årskurs 7-9</vt:lpstr>
      <vt:lpstr>Narkotika Årskurs 7-9</vt:lpstr>
      <vt:lpstr>Narkotika Årskurs 7-9</vt:lpstr>
      <vt:lpstr>Samband mellan alkohol och narkotika Årskurs 7-9</vt:lpstr>
      <vt:lpstr>Samband mellan rökning och narkotika Årskurs 7-9</vt:lpstr>
      <vt:lpstr>Samband mellan snusning och narkotika Årskurs 7-9</vt:lpstr>
      <vt:lpstr>”Det är bra att det är olagligt med cannabis” Årskurs 7-9</vt:lpstr>
      <vt:lpstr>”Det är bra att det är olagligt med cannabis” Årskurs 7-9</vt:lpstr>
      <vt:lpstr>Ungdomars tankar på hur man skulle kunna förbättra för ungdomarna i Strömstads kommun:</vt:lpstr>
      <vt:lpstr>Ungdomars tankar på hur man skulle kunna förbättra för ungdomarna i Strömstads kommun:</vt:lpstr>
    </vt:vector>
  </TitlesOfParts>
  <Company>Strömstads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Drogvaneundersökning 2018</dc:title>
  <dc:creator>Terése Lomgård</dc:creator>
  <cp:lastModifiedBy>Terése Lomgård</cp:lastModifiedBy>
  <cp:revision>130</cp:revision>
  <cp:lastPrinted>2018-09-11T06:10:28Z</cp:lastPrinted>
  <dcterms:created xsi:type="dcterms:W3CDTF">2018-09-05T09:12:57Z</dcterms:created>
  <dcterms:modified xsi:type="dcterms:W3CDTF">2019-09-16T07:14:27Z</dcterms:modified>
</cp:coreProperties>
</file>